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68" r:id="rId5"/>
    <p:sldId id="2146847406" r:id="rId6"/>
    <p:sldId id="263" r:id="rId7"/>
    <p:sldId id="2146847402" r:id="rId8"/>
    <p:sldId id="2146847405" r:id="rId9"/>
    <p:sldId id="2146847407" r:id="rId10"/>
    <p:sldId id="350" r:id="rId11"/>
    <p:sldId id="2146847388" r:id="rId12"/>
    <p:sldId id="262" r:id="rId13"/>
    <p:sldId id="2146847401" r:id="rId14"/>
    <p:sldId id="2146847426" r:id="rId15"/>
    <p:sldId id="2146847391" r:id="rId16"/>
    <p:sldId id="346" r:id="rId17"/>
    <p:sldId id="281" r:id="rId18"/>
    <p:sldId id="2146847392" r:id="rId19"/>
    <p:sldId id="2146847370" r:id="rId20"/>
    <p:sldId id="544" r:id="rId21"/>
    <p:sldId id="553" r:id="rId22"/>
    <p:sldId id="351" r:id="rId23"/>
    <p:sldId id="2146847374" r:id="rId24"/>
    <p:sldId id="279" r:id="rId25"/>
    <p:sldId id="322" r:id="rId26"/>
    <p:sldId id="539" r:id="rId27"/>
    <p:sldId id="2146847399" r:id="rId28"/>
    <p:sldId id="542" r:id="rId29"/>
    <p:sldId id="2146847414" r:id="rId30"/>
    <p:sldId id="2146847382" r:id="rId31"/>
    <p:sldId id="2146847422" r:id="rId32"/>
    <p:sldId id="511" r:id="rId33"/>
    <p:sldId id="2146847415" r:id="rId34"/>
    <p:sldId id="2146847375" r:id="rId35"/>
    <p:sldId id="2146847379" r:id="rId36"/>
    <p:sldId id="2146847411" r:id="rId37"/>
    <p:sldId id="2146847409" r:id="rId38"/>
    <p:sldId id="2146847387" r:id="rId39"/>
    <p:sldId id="339" r:id="rId40"/>
    <p:sldId id="2146847416" r:id="rId41"/>
    <p:sldId id="2146847420" r:id="rId42"/>
    <p:sldId id="2146847418" r:id="rId43"/>
    <p:sldId id="2146847419" r:id="rId44"/>
    <p:sldId id="2146847425" r:id="rId45"/>
    <p:sldId id="558" r:id="rId46"/>
    <p:sldId id="29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9D5947-D15E-3C48-CD28-C940CF11837E}" name="JENKINS, Holly (NHS HERTFORDSHIRE AND WEST ESSEX ICB - 07H)" initials="JH(HAWEI0" userId="S::holly.jenkins9@nhs.net::18344e03-44b4-4652-bfe2-7e9ebcaa2bd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33096"/>
    <a:srgbClr val="913ECF"/>
    <a:srgbClr val="FFD863"/>
    <a:srgbClr val="FFC000"/>
    <a:srgbClr val="43BA75"/>
    <a:srgbClr val="AE2573"/>
    <a:srgbClr val="FFA000"/>
    <a:srgbClr val="F46403"/>
    <a:srgbClr val="7030A0"/>
    <a:srgbClr val="00B2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2839" autoAdjust="0"/>
  </p:normalViewPr>
  <p:slideViewPr>
    <p:cSldViewPr snapToGrid="0" snapToObjects="1">
      <p:cViewPr varScale="1">
        <p:scale>
          <a:sx n="128" d="100"/>
          <a:sy n="128" d="100"/>
        </p:scale>
        <p:origin x="200" y="176"/>
      </p:cViewPr>
      <p:guideLst/>
    </p:cSldViewPr>
  </p:slideViewPr>
  <p:notesTextViewPr>
    <p:cViewPr>
      <p:scale>
        <a:sx n="1" d="1"/>
        <a:sy n="1" d="1"/>
      </p:scale>
      <p:origin x="0" y="0"/>
    </p:cViewPr>
  </p:notesTextViewPr>
  <p:notesViewPr>
    <p:cSldViewPr snapToGrid="0" snapToObjects="1">
      <p:cViewPr varScale="1">
        <p:scale>
          <a:sx n="161" d="100"/>
          <a:sy n="161" d="100"/>
        </p:scale>
        <p:origin x="452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har-fp02\Home\E&amp;NHCCG\PatelK4\CYP\UEC\BI%20Data\UEC%20CYP%20table%20and%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00"/>
              <a:t>Provider Split</a:t>
            </a:r>
          </a:p>
        </c:rich>
      </c:tx>
      <c:layout>
        <c:manualLayout>
          <c:xMode val="edge"/>
          <c:yMode val="edge"/>
          <c:x val="0.58094696969696968"/>
          <c:y val="7.1736011477761832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All!$S$4</c:f>
              <c:strCache>
                <c:ptCount val="1"/>
                <c:pt idx="0">
                  <c:v>Provider Split</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329-411A-8BF6-E9622812C9F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329-411A-8BF6-E9622812C9F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329-411A-8BF6-E9622812C9F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329-411A-8BF6-E9622812C9FF}"/>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329-411A-8BF6-E9622812C9F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5329-411A-8BF6-E9622812C9FF}"/>
                </c:ext>
              </c:extLst>
            </c:dLbl>
            <c:dLbl>
              <c:idx val="1"/>
              <c:layout>
                <c:manualLayout>
                  <c:x val="3.4736760045726928E-2"/>
                  <c:y val="-6.612181535932791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329-411A-8BF6-E9622812C9F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5329-411A-8BF6-E9622812C9F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5329-411A-8BF6-E9622812C9F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5329-411A-8BF6-E9622812C9F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All!$R$5:$R$9</c:f>
              <c:strCache>
                <c:ptCount val="5"/>
                <c:pt idx="0">
                  <c:v>E&amp;NH Trust</c:v>
                </c:pt>
                <c:pt idx="1">
                  <c:v>West Herts</c:v>
                </c:pt>
                <c:pt idx="2">
                  <c:v>PAH</c:v>
                </c:pt>
                <c:pt idx="3">
                  <c:v>Other</c:v>
                </c:pt>
                <c:pt idx="4">
                  <c:v>Royal Free</c:v>
                </c:pt>
              </c:strCache>
            </c:strRef>
          </c:cat>
          <c:val>
            <c:numRef>
              <c:f>All!$S$5:$S$9</c:f>
              <c:numCache>
                <c:formatCode>General</c:formatCode>
                <c:ptCount val="5"/>
                <c:pt idx="0">
                  <c:v>156546</c:v>
                </c:pt>
                <c:pt idx="1">
                  <c:v>150619</c:v>
                </c:pt>
                <c:pt idx="2">
                  <c:v>111201</c:v>
                </c:pt>
                <c:pt idx="3">
                  <c:v>96570</c:v>
                </c:pt>
                <c:pt idx="4">
                  <c:v>39071</c:v>
                </c:pt>
              </c:numCache>
            </c:numRef>
          </c:val>
          <c:extLst>
            <c:ext xmlns:c16="http://schemas.microsoft.com/office/drawing/2014/chart" uri="{C3380CC4-5D6E-409C-BE32-E72D297353CC}">
              <c16:uniqueId val="{0000000A-5329-411A-8BF6-E9622812C9FF}"/>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effectLst/>
              </a:rPr>
              <a:t>A&amp;E attendances by disposal code and age groups for the ICB (FY 20/21)</a:t>
            </a:r>
            <a:endParaRPr lang="en-GB"/>
          </a:p>
        </c:rich>
      </c:tx>
      <c:layout>
        <c:manualLayout>
          <c:xMode val="edge"/>
          <c:yMode val="edge"/>
          <c:x val="0.25061624824572104"/>
          <c:y val="3.4851364874580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261857903277233E-2"/>
          <c:y val="0.18711135098756018"/>
          <c:w val="0.74685069462646869"/>
          <c:h val="0.72490619994030892"/>
        </c:manualLayout>
      </c:layout>
      <c:barChart>
        <c:barDir val="col"/>
        <c:grouping val="clustered"/>
        <c:varyColors val="0"/>
        <c:ser>
          <c:idx val="0"/>
          <c:order val="0"/>
          <c:tx>
            <c:strRef>
              <c:f>'Tables and graphs'!$B$285</c:f>
              <c:strCache>
                <c:ptCount val="1"/>
                <c:pt idx="0">
                  <c:v>01 - Admitted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graphs'!$C$284:$G$284</c:f>
              <c:strCache>
                <c:ptCount val="5"/>
                <c:pt idx="0">
                  <c:v>0-4</c:v>
                </c:pt>
                <c:pt idx="1">
                  <c:v>5-9</c:v>
                </c:pt>
                <c:pt idx="2">
                  <c:v>10-14</c:v>
                </c:pt>
                <c:pt idx="3">
                  <c:v>15-19</c:v>
                </c:pt>
                <c:pt idx="4">
                  <c:v>20-24</c:v>
                </c:pt>
              </c:strCache>
            </c:strRef>
          </c:cat>
          <c:val>
            <c:numRef>
              <c:f>'Tables and graphs'!$C$285:$G$285</c:f>
              <c:numCache>
                <c:formatCode>0%</c:formatCode>
                <c:ptCount val="5"/>
                <c:pt idx="0">
                  <c:v>9.9970138358936922E-2</c:v>
                </c:pt>
                <c:pt idx="1">
                  <c:v>7.3715104771005388E-2</c:v>
                </c:pt>
                <c:pt idx="2">
                  <c:v>8.2765456572915383E-2</c:v>
                </c:pt>
                <c:pt idx="3">
                  <c:v>0.10054864468466511</c:v>
                </c:pt>
                <c:pt idx="4">
                  <c:v>9.90990990990991E-2</c:v>
                </c:pt>
              </c:numCache>
            </c:numRef>
          </c:val>
          <c:extLst>
            <c:ext xmlns:c16="http://schemas.microsoft.com/office/drawing/2014/chart" uri="{C3380CC4-5D6E-409C-BE32-E72D297353CC}">
              <c16:uniqueId val="{00000000-348F-4396-B9A7-1DC7122A97C5}"/>
            </c:ext>
          </c:extLst>
        </c:ser>
        <c:ser>
          <c:idx val="1"/>
          <c:order val="1"/>
          <c:tx>
            <c:strRef>
              <c:f>'Tables and graphs'!$B$286</c:f>
              <c:strCache>
                <c:ptCount val="1"/>
                <c:pt idx="0">
                  <c:v>02 - Discharged to GP</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graphs'!$C$284:$G$284</c:f>
              <c:strCache>
                <c:ptCount val="5"/>
                <c:pt idx="0">
                  <c:v>0-4</c:v>
                </c:pt>
                <c:pt idx="1">
                  <c:v>5-9</c:v>
                </c:pt>
                <c:pt idx="2">
                  <c:v>10-14</c:v>
                </c:pt>
                <c:pt idx="3">
                  <c:v>15-19</c:v>
                </c:pt>
                <c:pt idx="4">
                  <c:v>20-24</c:v>
                </c:pt>
              </c:strCache>
            </c:strRef>
          </c:cat>
          <c:val>
            <c:numRef>
              <c:f>'Tables and graphs'!$C$286:$G$286</c:f>
              <c:numCache>
                <c:formatCode>0%</c:formatCode>
                <c:ptCount val="5"/>
                <c:pt idx="0">
                  <c:v>0.33892962606589466</c:v>
                </c:pt>
                <c:pt idx="1">
                  <c:v>0.31342570473005255</c:v>
                </c:pt>
                <c:pt idx="2">
                  <c:v>0.28385577995291783</c:v>
                </c:pt>
                <c:pt idx="3">
                  <c:v>0.33467325764571676</c:v>
                </c:pt>
                <c:pt idx="4">
                  <c:v>0.35394556860525445</c:v>
                </c:pt>
              </c:numCache>
            </c:numRef>
          </c:val>
          <c:extLst>
            <c:ext xmlns:c16="http://schemas.microsoft.com/office/drawing/2014/chart" uri="{C3380CC4-5D6E-409C-BE32-E72D297353CC}">
              <c16:uniqueId val="{00000001-348F-4396-B9A7-1DC7122A97C5}"/>
            </c:ext>
          </c:extLst>
        </c:ser>
        <c:ser>
          <c:idx val="2"/>
          <c:order val="2"/>
          <c:tx>
            <c:strRef>
              <c:f>'Tables and graphs'!$B$287</c:f>
              <c:strCache>
                <c:ptCount val="1"/>
                <c:pt idx="0">
                  <c:v>03 - Discharged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and graphs'!$C$284:$G$284</c:f>
              <c:strCache>
                <c:ptCount val="5"/>
                <c:pt idx="0">
                  <c:v>0-4</c:v>
                </c:pt>
                <c:pt idx="1">
                  <c:v>5-9</c:v>
                </c:pt>
                <c:pt idx="2">
                  <c:v>10-14</c:v>
                </c:pt>
                <c:pt idx="3">
                  <c:v>15-19</c:v>
                </c:pt>
                <c:pt idx="4">
                  <c:v>20-24</c:v>
                </c:pt>
              </c:strCache>
            </c:strRef>
          </c:cat>
          <c:val>
            <c:numRef>
              <c:f>'Tables and graphs'!$C$287:$G$287</c:f>
              <c:numCache>
                <c:formatCode>0%</c:formatCode>
                <c:ptCount val="5"/>
                <c:pt idx="0">
                  <c:v>0.47310793324264244</c:v>
                </c:pt>
                <c:pt idx="1">
                  <c:v>0.47348303870043001</c:v>
                </c:pt>
                <c:pt idx="2">
                  <c:v>0.4744765208772147</c:v>
                </c:pt>
                <c:pt idx="3">
                  <c:v>0.39817480580151016</c:v>
                </c:pt>
                <c:pt idx="4">
                  <c:v>0.38323663978114242</c:v>
                </c:pt>
              </c:numCache>
            </c:numRef>
          </c:val>
          <c:extLst>
            <c:ext xmlns:c16="http://schemas.microsoft.com/office/drawing/2014/chart" uri="{C3380CC4-5D6E-409C-BE32-E72D297353CC}">
              <c16:uniqueId val="{00000002-348F-4396-B9A7-1DC7122A97C5}"/>
            </c:ext>
          </c:extLst>
        </c:ser>
        <c:ser>
          <c:idx val="3"/>
          <c:order val="3"/>
          <c:tx>
            <c:strRef>
              <c:f>'Tables and graphs'!$B$288</c:f>
              <c:strCache>
                <c:ptCount val="1"/>
                <c:pt idx="0">
                  <c:v>04 - Referred to A&amp;E Clinic</c:v>
                </c:pt>
              </c:strCache>
            </c:strRef>
          </c:tx>
          <c:spPr>
            <a:solidFill>
              <a:schemeClr val="accent2">
                <a:lumMod val="60000"/>
              </a:schemeClr>
            </a:solidFill>
            <a:ln>
              <a:noFill/>
            </a:ln>
            <a:effectLst/>
          </c:spPr>
          <c:invertIfNegative val="0"/>
          <c:cat>
            <c:strRef>
              <c:f>'Tables and graphs'!$C$284:$G$284</c:f>
              <c:strCache>
                <c:ptCount val="5"/>
                <c:pt idx="0">
                  <c:v>0-4</c:v>
                </c:pt>
                <c:pt idx="1">
                  <c:v>5-9</c:v>
                </c:pt>
                <c:pt idx="2">
                  <c:v>10-14</c:v>
                </c:pt>
                <c:pt idx="3">
                  <c:v>15-19</c:v>
                </c:pt>
                <c:pt idx="4">
                  <c:v>20-24</c:v>
                </c:pt>
              </c:strCache>
            </c:strRef>
          </c:cat>
          <c:val>
            <c:numRef>
              <c:f>'Tables and graphs'!$C$288:$G$288</c:f>
              <c:numCache>
                <c:formatCode>0%</c:formatCode>
                <c:ptCount val="5"/>
                <c:pt idx="0">
                  <c:v>1.1247884800424698E-2</c:v>
                </c:pt>
                <c:pt idx="1">
                  <c:v>1.1466794075489728E-2</c:v>
                </c:pt>
                <c:pt idx="2">
                  <c:v>1.1089084376161566E-2</c:v>
                </c:pt>
                <c:pt idx="3">
                  <c:v>9.0716497365419084E-3</c:v>
                </c:pt>
                <c:pt idx="4">
                  <c:v>8.5373331446629876E-3</c:v>
                </c:pt>
              </c:numCache>
            </c:numRef>
          </c:val>
          <c:extLst>
            <c:ext xmlns:c16="http://schemas.microsoft.com/office/drawing/2014/chart" uri="{C3380CC4-5D6E-409C-BE32-E72D297353CC}">
              <c16:uniqueId val="{00000003-348F-4396-B9A7-1DC7122A97C5}"/>
            </c:ext>
          </c:extLst>
        </c:ser>
        <c:ser>
          <c:idx val="4"/>
          <c:order val="4"/>
          <c:tx>
            <c:strRef>
              <c:f>'Tables and graphs'!$B$289</c:f>
              <c:strCache>
                <c:ptCount val="1"/>
                <c:pt idx="0">
                  <c:v>05 - Referred to Fracture Clinic</c:v>
                </c:pt>
              </c:strCache>
            </c:strRef>
          </c:tx>
          <c:spPr>
            <a:solidFill>
              <a:schemeClr val="accent4">
                <a:lumMod val="60000"/>
              </a:schemeClr>
            </a:solidFill>
            <a:ln>
              <a:noFill/>
            </a:ln>
            <a:effectLst/>
          </c:spPr>
          <c:invertIfNegative val="0"/>
          <c:cat>
            <c:strRef>
              <c:f>'Tables and graphs'!$C$284:$G$284</c:f>
              <c:strCache>
                <c:ptCount val="5"/>
                <c:pt idx="0">
                  <c:v>0-4</c:v>
                </c:pt>
                <c:pt idx="1">
                  <c:v>5-9</c:v>
                </c:pt>
                <c:pt idx="2">
                  <c:v>10-14</c:v>
                </c:pt>
                <c:pt idx="3">
                  <c:v>15-19</c:v>
                </c:pt>
                <c:pt idx="4">
                  <c:v>20-24</c:v>
                </c:pt>
              </c:strCache>
            </c:strRef>
          </c:cat>
          <c:val>
            <c:numRef>
              <c:f>'Tables and graphs'!$C$289:$G$289</c:f>
              <c:numCache>
                <c:formatCode>0%</c:formatCode>
                <c:ptCount val="5"/>
                <c:pt idx="0">
                  <c:v>1.1977836026410962E-2</c:v>
                </c:pt>
                <c:pt idx="1">
                  <c:v>4.0611562350692784E-2</c:v>
                </c:pt>
                <c:pt idx="2">
                  <c:v>5.6808326105810929E-2</c:v>
                </c:pt>
                <c:pt idx="3">
                  <c:v>3.0365582052257048E-2</c:v>
                </c:pt>
                <c:pt idx="4">
                  <c:v>2.2357435970001414E-2</c:v>
                </c:pt>
              </c:numCache>
            </c:numRef>
          </c:val>
          <c:extLst>
            <c:ext xmlns:c16="http://schemas.microsoft.com/office/drawing/2014/chart" uri="{C3380CC4-5D6E-409C-BE32-E72D297353CC}">
              <c16:uniqueId val="{00000004-348F-4396-B9A7-1DC7122A97C5}"/>
            </c:ext>
          </c:extLst>
        </c:ser>
        <c:ser>
          <c:idx val="5"/>
          <c:order val="5"/>
          <c:tx>
            <c:strRef>
              <c:f>'Tables and graphs'!$B$290</c:f>
              <c:strCache>
                <c:ptCount val="1"/>
                <c:pt idx="0">
                  <c:v>06 - Referred to OP Clinic</c:v>
                </c:pt>
              </c:strCache>
            </c:strRef>
          </c:tx>
          <c:spPr>
            <a:solidFill>
              <a:schemeClr val="accent6">
                <a:lumMod val="60000"/>
              </a:schemeClr>
            </a:solidFill>
            <a:ln>
              <a:noFill/>
            </a:ln>
            <a:effectLst/>
          </c:spPr>
          <c:invertIfNegative val="0"/>
          <c:cat>
            <c:strRef>
              <c:f>'Tables and graphs'!$C$284:$G$284</c:f>
              <c:strCache>
                <c:ptCount val="5"/>
                <c:pt idx="0">
                  <c:v>0-4</c:v>
                </c:pt>
                <c:pt idx="1">
                  <c:v>5-9</c:v>
                </c:pt>
                <c:pt idx="2">
                  <c:v>10-14</c:v>
                </c:pt>
                <c:pt idx="3">
                  <c:v>15-19</c:v>
                </c:pt>
                <c:pt idx="4">
                  <c:v>20-24</c:v>
                </c:pt>
              </c:strCache>
            </c:strRef>
          </c:cat>
          <c:val>
            <c:numRef>
              <c:f>'Tables and graphs'!$C$290:$G$290</c:f>
              <c:numCache>
                <c:formatCode>0%</c:formatCode>
                <c:ptCount val="5"/>
                <c:pt idx="0">
                  <c:v>1.413451010318856E-2</c:v>
                </c:pt>
                <c:pt idx="1">
                  <c:v>2.2728823971059995E-2</c:v>
                </c:pt>
                <c:pt idx="2">
                  <c:v>2.5957130467104447E-2</c:v>
                </c:pt>
                <c:pt idx="3">
                  <c:v>2.5965560323754685E-2</c:v>
                </c:pt>
                <c:pt idx="4">
                  <c:v>3.0187255318145371E-2</c:v>
                </c:pt>
              </c:numCache>
            </c:numRef>
          </c:val>
          <c:extLst>
            <c:ext xmlns:c16="http://schemas.microsoft.com/office/drawing/2014/chart" uri="{C3380CC4-5D6E-409C-BE32-E72D297353CC}">
              <c16:uniqueId val="{00000005-348F-4396-B9A7-1DC7122A97C5}"/>
            </c:ext>
          </c:extLst>
        </c:ser>
        <c:ser>
          <c:idx val="6"/>
          <c:order val="6"/>
          <c:tx>
            <c:strRef>
              <c:f>'Tables and graphs'!$B$291</c:f>
              <c:strCache>
                <c:ptCount val="1"/>
                <c:pt idx="0">
                  <c:v>07 - Transferred to Other Healthcare Provider</c:v>
                </c:pt>
              </c:strCache>
            </c:strRef>
          </c:tx>
          <c:spPr>
            <a:solidFill>
              <a:schemeClr val="accent2">
                <a:lumMod val="80000"/>
                <a:lumOff val="20000"/>
              </a:schemeClr>
            </a:solidFill>
            <a:ln>
              <a:noFill/>
            </a:ln>
            <a:effectLst/>
          </c:spPr>
          <c:invertIfNegative val="0"/>
          <c:cat>
            <c:strRef>
              <c:f>'Tables and graphs'!$C$284:$G$284</c:f>
              <c:strCache>
                <c:ptCount val="5"/>
                <c:pt idx="0">
                  <c:v>0-4</c:v>
                </c:pt>
                <c:pt idx="1">
                  <c:v>5-9</c:v>
                </c:pt>
                <c:pt idx="2">
                  <c:v>10-14</c:v>
                </c:pt>
                <c:pt idx="3">
                  <c:v>15-19</c:v>
                </c:pt>
                <c:pt idx="4">
                  <c:v>20-24</c:v>
                </c:pt>
              </c:strCache>
            </c:strRef>
          </c:cat>
          <c:val>
            <c:numRef>
              <c:f>'Tables and graphs'!$C$291:$G$291</c:f>
              <c:numCache>
                <c:formatCode>0%</c:formatCode>
                <c:ptCount val="5"/>
                <c:pt idx="0">
                  <c:v>2.0040479113441055E-2</c:v>
                </c:pt>
                <c:pt idx="1">
                  <c:v>2.866698518872432E-2</c:v>
                </c:pt>
                <c:pt idx="2">
                  <c:v>2.9054640069384217E-2</c:v>
                </c:pt>
                <c:pt idx="3">
                  <c:v>3.6612526481612256E-2</c:v>
                </c:pt>
                <c:pt idx="4">
                  <c:v>3.763973397481251E-2</c:v>
                </c:pt>
              </c:numCache>
            </c:numRef>
          </c:val>
          <c:extLst>
            <c:ext xmlns:c16="http://schemas.microsoft.com/office/drawing/2014/chart" uri="{C3380CC4-5D6E-409C-BE32-E72D297353CC}">
              <c16:uniqueId val="{00000006-348F-4396-B9A7-1DC7122A97C5}"/>
            </c:ext>
          </c:extLst>
        </c:ser>
        <c:ser>
          <c:idx val="7"/>
          <c:order val="7"/>
          <c:tx>
            <c:strRef>
              <c:f>'Tables and graphs'!$B$292</c:f>
              <c:strCache>
                <c:ptCount val="1"/>
                <c:pt idx="0">
                  <c:v>10 - Died in A&amp;E</c:v>
                </c:pt>
              </c:strCache>
            </c:strRef>
          </c:tx>
          <c:spPr>
            <a:solidFill>
              <a:schemeClr val="accent4">
                <a:lumMod val="80000"/>
                <a:lumOff val="20000"/>
              </a:schemeClr>
            </a:solidFill>
            <a:ln>
              <a:noFill/>
            </a:ln>
            <a:effectLst/>
          </c:spPr>
          <c:invertIfNegative val="0"/>
          <c:cat>
            <c:strRef>
              <c:f>'Tables and graphs'!$C$284:$G$284</c:f>
              <c:strCache>
                <c:ptCount val="5"/>
                <c:pt idx="0">
                  <c:v>0-4</c:v>
                </c:pt>
                <c:pt idx="1">
                  <c:v>5-9</c:v>
                </c:pt>
                <c:pt idx="2">
                  <c:v>10-14</c:v>
                </c:pt>
                <c:pt idx="3">
                  <c:v>15-19</c:v>
                </c:pt>
                <c:pt idx="4">
                  <c:v>20-24</c:v>
                </c:pt>
              </c:strCache>
            </c:strRef>
          </c:cat>
          <c:val>
            <c:numRef>
              <c:f>'Tables and graphs'!$C$292:$G$292</c:f>
              <c:numCache>
                <c:formatCode>0%</c:formatCode>
                <c:ptCount val="5"/>
                <c:pt idx="0">
                  <c:v>2.3225720826835662E-4</c:v>
                </c:pt>
                <c:pt idx="1">
                  <c:v>0</c:v>
                </c:pt>
                <c:pt idx="2">
                  <c:v>0</c:v>
                </c:pt>
                <c:pt idx="3">
                  <c:v>1.0864251181487317E-4</c:v>
                </c:pt>
                <c:pt idx="4">
                  <c:v>0</c:v>
                </c:pt>
              </c:numCache>
            </c:numRef>
          </c:val>
          <c:extLst>
            <c:ext xmlns:c16="http://schemas.microsoft.com/office/drawing/2014/chart" uri="{C3380CC4-5D6E-409C-BE32-E72D297353CC}">
              <c16:uniqueId val="{00000007-348F-4396-B9A7-1DC7122A97C5}"/>
            </c:ext>
          </c:extLst>
        </c:ser>
        <c:ser>
          <c:idx val="8"/>
          <c:order val="8"/>
          <c:tx>
            <c:strRef>
              <c:f>'Tables and graphs'!$B$293</c:f>
              <c:strCache>
                <c:ptCount val="1"/>
                <c:pt idx="0">
                  <c:v>11 - Transferred to Other Healthcare Professional</c:v>
                </c:pt>
              </c:strCache>
            </c:strRef>
          </c:tx>
          <c:spPr>
            <a:solidFill>
              <a:schemeClr val="accent6">
                <a:lumMod val="80000"/>
                <a:lumOff val="20000"/>
              </a:schemeClr>
            </a:solidFill>
            <a:ln>
              <a:noFill/>
            </a:ln>
            <a:effectLst/>
          </c:spPr>
          <c:invertIfNegative val="0"/>
          <c:cat>
            <c:strRef>
              <c:f>'Tables and graphs'!$C$284:$G$284</c:f>
              <c:strCache>
                <c:ptCount val="5"/>
                <c:pt idx="0">
                  <c:v>0-4</c:v>
                </c:pt>
                <c:pt idx="1">
                  <c:v>5-9</c:v>
                </c:pt>
                <c:pt idx="2">
                  <c:v>10-14</c:v>
                </c:pt>
                <c:pt idx="3">
                  <c:v>15-19</c:v>
                </c:pt>
                <c:pt idx="4">
                  <c:v>20-24</c:v>
                </c:pt>
              </c:strCache>
            </c:strRef>
          </c:cat>
          <c:val>
            <c:numRef>
              <c:f>'Tables and graphs'!$C$293:$G$293</c:f>
              <c:numCache>
                <c:formatCode>0%</c:formatCode>
                <c:ptCount val="5"/>
                <c:pt idx="0">
                  <c:v>2.5216496897707288E-3</c:v>
                </c:pt>
                <c:pt idx="1">
                  <c:v>3.2762268787113508E-3</c:v>
                </c:pt>
                <c:pt idx="2">
                  <c:v>5.8233180522859621E-3</c:v>
                </c:pt>
                <c:pt idx="3">
                  <c:v>2.1945787386604378E-2</c:v>
                </c:pt>
                <c:pt idx="4">
                  <c:v>1.4716286967595868E-2</c:v>
                </c:pt>
              </c:numCache>
            </c:numRef>
          </c:val>
          <c:extLst>
            <c:ext xmlns:c16="http://schemas.microsoft.com/office/drawing/2014/chart" uri="{C3380CC4-5D6E-409C-BE32-E72D297353CC}">
              <c16:uniqueId val="{00000008-348F-4396-B9A7-1DC7122A97C5}"/>
            </c:ext>
          </c:extLst>
        </c:ser>
        <c:ser>
          <c:idx val="9"/>
          <c:order val="9"/>
          <c:tx>
            <c:strRef>
              <c:f>'Tables and graphs'!$B$294</c:f>
              <c:strCache>
                <c:ptCount val="1"/>
                <c:pt idx="0">
                  <c:v>12 - Left before being Treated</c:v>
                </c:pt>
              </c:strCache>
            </c:strRef>
          </c:tx>
          <c:spPr>
            <a:solidFill>
              <a:schemeClr val="accent2">
                <a:lumMod val="80000"/>
              </a:schemeClr>
            </a:solidFill>
            <a:ln>
              <a:noFill/>
            </a:ln>
            <a:effectLst/>
          </c:spPr>
          <c:invertIfNegative val="0"/>
          <c:cat>
            <c:strRef>
              <c:f>'Tables and graphs'!$C$284:$G$284</c:f>
              <c:strCache>
                <c:ptCount val="5"/>
                <c:pt idx="0">
                  <c:v>0-4</c:v>
                </c:pt>
                <c:pt idx="1">
                  <c:v>5-9</c:v>
                </c:pt>
                <c:pt idx="2">
                  <c:v>10-14</c:v>
                </c:pt>
                <c:pt idx="3">
                  <c:v>15-19</c:v>
                </c:pt>
                <c:pt idx="4">
                  <c:v>20-24</c:v>
                </c:pt>
              </c:strCache>
            </c:strRef>
          </c:cat>
          <c:val>
            <c:numRef>
              <c:f>'Tables and graphs'!$C$294:$G$294</c:f>
              <c:numCache>
                <c:formatCode>0%</c:formatCode>
                <c:ptCount val="5"/>
                <c:pt idx="0">
                  <c:v>6.7022794386011478E-3</c:v>
                </c:pt>
                <c:pt idx="1">
                  <c:v>6.8937273906218002E-3</c:v>
                </c:pt>
                <c:pt idx="2">
                  <c:v>4.1506628670548882E-3</c:v>
                </c:pt>
                <c:pt idx="3">
                  <c:v>1.4503775327285567E-2</c:v>
                </c:pt>
                <c:pt idx="4">
                  <c:v>1.867836422810245E-2</c:v>
                </c:pt>
              </c:numCache>
            </c:numRef>
          </c:val>
          <c:extLst>
            <c:ext xmlns:c16="http://schemas.microsoft.com/office/drawing/2014/chart" uri="{C3380CC4-5D6E-409C-BE32-E72D297353CC}">
              <c16:uniqueId val="{00000009-348F-4396-B9A7-1DC7122A97C5}"/>
            </c:ext>
          </c:extLst>
        </c:ser>
        <c:dLbls>
          <c:showLegendKey val="0"/>
          <c:showVal val="0"/>
          <c:showCatName val="0"/>
          <c:showSerName val="0"/>
          <c:showPercent val="0"/>
          <c:showBubbleSize val="0"/>
        </c:dLbls>
        <c:gapWidth val="219"/>
        <c:overlap val="-27"/>
        <c:axId val="1707309760"/>
        <c:axId val="1707304352"/>
      </c:barChart>
      <c:catAx>
        <c:axId val="170730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7304352"/>
        <c:crosses val="autoZero"/>
        <c:auto val="1"/>
        <c:lblAlgn val="ctr"/>
        <c:lblOffset val="100"/>
        <c:noMultiLvlLbl val="0"/>
      </c:catAx>
      <c:valAx>
        <c:axId val="17073043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07309760"/>
        <c:crosses val="autoZero"/>
        <c:crossBetween val="between"/>
      </c:valAx>
      <c:spPr>
        <a:noFill/>
        <a:ln>
          <a:noFill/>
        </a:ln>
        <a:effectLst/>
      </c:spPr>
    </c:plotArea>
    <c:legend>
      <c:legendPos val="r"/>
      <c:layout>
        <c:manualLayout>
          <c:xMode val="edge"/>
          <c:yMode val="edge"/>
          <c:x val="0.83143989400939333"/>
          <c:y val="0.14196810268972862"/>
          <c:w val="0.16856010599060678"/>
          <c:h val="0.858031897310271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Emergency hospital admissions due to</a:t>
            </a:r>
            <a:r>
              <a:rPr lang="en-GB" baseline="0"/>
              <a:t> falls in people aged 65 and over, 2021/22 Districts in HWE</a:t>
            </a:r>
            <a:endParaRPr lang="en-GB"/>
          </a:p>
        </c:rich>
      </c:tx>
      <c:layout>
        <c:manualLayout>
          <c:xMode val="edge"/>
          <c:yMode val="edge"/>
          <c:x val="0.12032891118547699"/>
          <c:y val="1.96235371193883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84467194747901"/>
          <c:y val="0.31981151370145405"/>
          <c:w val="0.80905284886439255"/>
          <c:h val="0.33691885285018164"/>
        </c:manualLayout>
      </c:layout>
      <c:barChart>
        <c:barDir val="col"/>
        <c:grouping val="clustered"/>
        <c:varyColors val="0"/>
        <c:ser>
          <c:idx val="0"/>
          <c:order val="0"/>
          <c:tx>
            <c:strRef>
              <c:f>'[Chart in Microsoft PowerPoint]Falls'!$C$87</c:f>
              <c:strCache>
                <c:ptCount val="1"/>
                <c:pt idx="0">
                  <c:v>Value</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18F-45B1-AC3F-0BE2E910E14A}"/>
              </c:ext>
            </c:extLst>
          </c:dPt>
          <c:dPt>
            <c:idx val="1"/>
            <c:invertIfNegative val="0"/>
            <c:bubble3D val="0"/>
            <c:spPr>
              <a:solidFill>
                <a:srgbClr val="FF0000"/>
              </a:solidFill>
              <a:ln>
                <a:noFill/>
              </a:ln>
              <a:effectLst/>
            </c:spPr>
            <c:extLst>
              <c:ext xmlns:c16="http://schemas.microsoft.com/office/drawing/2014/chart" uri="{C3380CC4-5D6E-409C-BE32-E72D297353CC}">
                <c16:uniqueId val="{00000003-918F-45B1-AC3F-0BE2E910E14A}"/>
              </c:ext>
            </c:extLst>
          </c:dPt>
          <c:dPt>
            <c:idx val="2"/>
            <c:invertIfNegative val="0"/>
            <c:bubble3D val="0"/>
            <c:spPr>
              <a:solidFill>
                <a:srgbClr val="FF0000"/>
              </a:solidFill>
              <a:ln>
                <a:noFill/>
              </a:ln>
              <a:effectLst/>
            </c:spPr>
            <c:extLst>
              <c:ext xmlns:c16="http://schemas.microsoft.com/office/drawing/2014/chart" uri="{C3380CC4-5D6E-409C-BE32-E72D297353CC}">
                <c16:uniqueId val="{00000005-918F-45B1-AC3F-0BE2E910E14A}"/>
              </c:ext>
            </c:extLst>
          </c:dPt>
          <c:dPt>
            <c:idx val="3"/>
            <c:invertIfNegative val="0"/>
            <c:bubble3D val="0"/>
            <c:spPr>
              <a:solidFill>
                <a:srgbClr val="FF0000"/>
              </a:solidFill>
              <a:ln>
                <a:noFill/>
              </a:ln>
              <a:effectLst/>
            </c:spPr>
            <c:extLst>
              <c:ext xmlns:c16="http://schemas.microsoft.com/office/drawing/2014/chart" uri="{C3380CC4-5D6E-409C-BE32-E72D297353CC}">
                <c16:uniqueId val="{00000007-918F-45B1-AC3F-0BE2E910E14A}"/>
              </c:ext>
            </c:extLst>
          </c:dPt>
          <c:dPt>
            <c:idx val="4"/>
            <c:invertIfNegative val="0"/>
            <c:bubble3D val="0"/>
            <c:spPr>
              <a:solidFill>
                <a:srgbClr val="FF0000"/>
              </a:solidFill>
              <a:ln>
                <a:noFill/>
              </a:ln>
              <a:effectLst/>
            </c:spPr>
            <c:extLst>
              <c:ext xmlns:c16="http://schemas.microsoft.com/office/drawing/2014/chart" uri="{C3380CC4-5D6E-409C-BE32-E72D297353CC}">
                <c16:uniqueId val="{00000009-918F-45B1-AC3F-0BE2E910E14A}"/>
              </c:ext>
            </c:extLst>
          </c:dPt>
          <c:dPt>
            <c:idx val="5"/>
            <c:invertIfNegative val="0"/>
            <c:bubble3D val="0"/>
            <c:spPr>
              <a:solidFill>
                <a:srgbClr val="FF0000"/>
              </a:solidFill>
              <a:ln>
                <a:noFill/>
              </a:ln>
              <a:effectLst/>
            </c:spPr>
            <c:extLst>
              <c:ext xmlns:c16="http://schemas.microsoft.com/office/drawing/2014/chart" uri="{C3380CC4-5D6E-409C-BE32-E72D297353CC}">
                <c16:uniqueId val="{0000000B-918F-45B1-AC3F-0BE2E910E14A}"/>
              </c:ext>
            </c:extLst>
          </c:dPt>
          <c:dPt>
            <c:idx val="6"/>
            <c:invertIfNegative val="0"/>
            <c:bubble3D val="0"/>
            <c:spPr>
              <a:solidFill>
                <a:srgbClr val="FFC000"/>
              </a:solidFill>
              <a:ln>
                <a:noFill/>
              </a:ln>
              <a:effectLst/>
            </c:spPr>
            <c:extLst>
              <c:ext xmlns:c16="http://schemas.microsoft.com/office/drawing/2014/chart" uri="{C3380CC4-5D6E-409C-BE32-E72D297353CC}">
                <c16:uniqueId val="{0000000D-918F-45B1-AC3F-0BE2E910E14A}"/>
              </c:ext>
            </c:extLst>
          </c:dPt>
          <c:dPt>
            <c:idx val="7"/>
            <c:invertIfNegative val="0"/>
            <c:bubble3D val="0"/>
            <c:spPr>
              <a:solidFill>
                <a:srgbClr val="FFC000"/>
              </a:solidFill>
              <a:ln>
                <a:noFill/>
              </a:ln>
              <a:effectLst/>
            </c:spPr>
            <c:extLst>
              <c:ext xmlns:c16="http://schemas.microsoft.com/office/drawing/2014/chart" uri="{C3380CC4-5D6E-409C-BE32-E72D297353CC}">
                <c16:uniqueId val="{0000000F-918F-45B1-AC3F-0BE2E910E14A}"/>
              </c:ext>
            </c:extLst>
          </c:dPt>
          <c:dPt>
            <c:idx val="8"/>
            <c:invertIfNegative val="0"/>
            <c:bubble3D val="0"/>
            <c:spPr>
              <a:solidFill>
                <a:srgbClr val="FFC000"/>
              </a:solidFill>
              <a:ln>
                <a:noFill/>
              </a:ln>
              <a:effectLst/>
            </c:spPr>
            <c:extLst>
              <c:ext xmlns:c16="http://schemas.microsoft.com/office/drawing/2014/chart" uri="{C3380CC4-5D6E-409C-BE32-E72D297353CC}">
                <c16:uniqueId val="{00000011-918F-45B1-AC3F-0BE2E910E14A}"/>
              </c:ext>
            </c:extLst>
          </c:dPt>
          <c:dPt>
            <c:idx val="9"/>
            <c:invertIfNegative val="0"/>
            <c:bubble3D val="0"/>
            <c:spPr>
              <a:solidFill>
                <a:srgbClr val="92D050"/>
              </a:solidFill>
              <a:ln>
                <a:noFill/>
              </a:ln>
              <a:effectLst/>
            </c:spPr>
            <c:extLst>
              <c:ext xmlns:c16="http://schemas.microsoft.com/office/drawing/2014/chart" uri="{C3380CC4-5D6E-409C-BE32-E72D297353CC}">
                <c16:uniqueId val="{00000013-918F-45B1-AC3F-0BE2E910E14A}"/>
              </c:ext>
            </c:extLst>
          </c:dPt>
          <c:dPt>
            <c:idx val="10"/>
            <c:invertIfNegative val="0"/>
            <c:bubble3D val="0"/>
            <c:spPr>
              <a:solidFill>
                <a:srgbClr val="92D050"/>
              </a:solidFill>
              <a:ln>
                <a:noFill/>
              </a:ln>
              <a:effectLst/>
            </c:spPr>
            <c:extLst>
              <c:ext xmlns:c16="http://schemas.microsoft.com/office/drawing/2014/chart" uri="{C3380CC4-5D6E-409C-BE32-E72D297353CC}">
                <c16:uniqueId val="{00000015-918F-45B1-AC3F-0BE2E910E14A}"/>
              </c:ext>
            </c:extLst>
          </c:dPt>
          <c:dPt>
            <c:idx val="11"/>
            <c:invertIfNegative val="0"/>
            <c:bubble3D val="0"/>
            <c:spPr>
              <a:solidFill>
                <a:srgbClr val="92D050"/>
              </a:solidFill>
              <a:ln>
                <a:noFill/>
              </a:ln>
              <a:effectLst/>
            </c:spPr>
            <c:extLst>
              <c:ext xmlns:c16="http://schemas.microsoft.com/office/drawing/2014/chart" uri="{C3380CC4-5D6E-409C-BE32-E72D297353CC}">
                <c16:uniqueId val="{00000017-918F-45B1-AC3F-0BE2E910E14A}"/>
              </c:ext>
            </c:extLst>
          </c:dPt>
          <c:dPt>
            <c:idx val="12"/>
            <c:invertIfNegative val="0"/>
            <c:bubble3D val="0"/>
            <c:spPr>
              <a:solidFill>
                <a:srgbClr val="92D050"/>
              </a:solidFill>
              <a:ln>
                <a:noFill/>
              </a:ln>
              <a:effectLst/>
            </c:spPr>
            <c:extLst>
              <c:ext xmlns:c16="http://schemas.microsoft.com/office/drawing/2014/chart" uri="{C3380CC4-5D6E-409C-BE32-E72D297353CC}">
                <c16:uniqueId val="{00000019-918F-45B1-AC3F-0BE2E910E14A}"/>
              </c:ext>
            </c:extLst>
          </c:dPt>
          <c:cat>
            <c:strRef>
              <c:f>'[Chart in Microsoft PowerPoint]Falls'!$B$88:$B$100</c:f>
              <c:strCache>
                <c:ptCount val="13"/>
                <c:pt idx="0">
                  <c:v>Harlow</c:v>
                </c:pt>
                <c:pt idx="1">
                  <c:v>Watford</c:v>
                </c:pt>
                <c:pt idx="2">
                  <c:v>Hertsmere</c:v>
                </c:pt>
                <c:pt idx="3">
                  <c:v>Three Rivers</c:v>
                </c:pt>
                <c:pt idx="4">
                  <c:v>Dacorum</c:v>
                </c:pt>
                <c:pt idx="5">
                  <c:v>St Albans</c:v>
                </c:pt>
                <c:pt idx="6">
                  <c:v>Epping Forest</c:v>
                </c:pt>
                <c:pt idx="7">
                  <c:v>East Hertfordshire</c:v>
                </c:pt>
                <c:pt idx="8">
                  <c:v>Broxbourne</c:v>
                </c:pt>
                <c:pt idx="9">
                  <c:v>Welwyn Hatfield</c:v>
                </c:pt>
                <c:pt idx="10">
                  <c:v>Stevenage</c:v>
                </c:pt>
                <c:pt idx="11">
                  <c:v>North Hertfordshire</c:v>
                </c:pt>
                <c:pt idx="12">
                  <c:v>Uttlesford</c:v>
                </c:pt>
              </c:strCache>
            </c:strRef>
          </c:cat>
          <c:val>
            <c:numRef>
              <c:f>'[Chart in Microsoft PowerPoint]Falls'!$C$88:$C$100</c:f>
              <c:numCache>
                <c:formatCode>General</c:formatCode>
                <c:ptCount val="13"/>
                <c:pt idx="0">
                  <c:v>2755.864</c:v>
                </c:pt>
                <c:pt idx="1">
                  <c:v>2905.1579999999999</c:v>
                </c:pt>
                <c:pt idx="2">
                  <c:v>2539.0569999999998</c:v>
                </c:pt>
                <c:pt idx="3">
                  <c:v>2568.2750000000001</c:v>
                </c:pt>
                <c:pt idx="4">
                  <c:v>2415.8269</c:v>
                </c:pt>
                <c:pt idx="5">
                  <c:v>2301.884</c:v>
                </c:pt>
                <c:pt idx="6">
                  <c:v>2182.8827999999999</c:v>
                </c:pt>
                <c:pt idx="7">
                  <c:v>2119.9371000000001</c:v>
                </c:pt>
                <c:pt idx="8">
                  <c:v>1981.4914000000001</c:v>
                </c:pt>
                <c:pt idx="9">
                  <c:v>1879.7639999999999</c:v>
                </c:pt>
                <c:pt idx="10">
                  <c:v>1659.9091000000001</c:v>
                </c:pt>
                <c:pt idx="11">
                  <c:v>1832.5685000000001</c:v>
                </c:pt>
                <c:pt idx="12">
                  <c:v>1874.5183999999999</c:v>
                </c:pt>
              </c:numCache>
            </c:numRef>
          </c:val>
          <c:extLst>
            <c:ext xmlns:c16="http://schemas.microsoft.com/office/drawing/2014/chart" uri="{C3380CC4-5D6E-409C-BE32-E72D297353CC}">
              <c16:uniqueId val="{0000001A-918F-45B1-AC3F-0BE2E910E14A}"/>
            </c:ext>
          </c:extLst>
        </c:ser>
        <c:dLbls>
          <c:showLegendKey val="0"/>
          <c:showVal val="0"/>
          <c:showCatName val="0"/>
          <c:showSerName val="0"/>
          <c:showPercent val="0"/>
          <c:showBubbleSize val="0"/>
        </c:dLbls>
        <c:gapWidth val="219"/>
        <c:axId val="846074847"/>
        <c:axId val="846075263"/>
      </c:barChart>
      <c:lineChart>
        <c:grouping val="standard"/>
        <c:varyColors val="0"/>
        <c:ser>
          <c:idx val="1"/>
          <c:order val="1"/>
          <c:tx>
            <c:strRef>
              <c:f>'[Chart in Microsoft PowerPoint]Falls'!$D$87</c:f>
              <c:strCache>
                <c:ptCount val="1"/>
                <c:pt idx="0">
                  <c:v>England</c:v>
                </c:pt>
              </c:strCache>
            </c:strRef>
          </c:tx>
          <c:spPr>
            <a:ln w="12700" cap="rnd">
              <a:solidFill>
                <a:schemeClr val="accent2"/>
              </a:solidFill>
              <a:round/>
            </a:ln>
            <a:effectLst/>
          </c:spPr>
          <c:marker>
            <c:symbol val="none"/>
          </c:marker>
          <c:cat>
            <c:strRef>
              <c:f>'[Chart in Microsoft PowerPoint]Falls'!$B$88:$B$100</c:f>
              <c:strCache>
                <c:ptCount val="13"/>
                <c:pt idx="0">
                  <c:v>Harlow</c:v>
                </c:pt>
                <c:pt idx="1">
                  <c:v>Watford</c:v>
                </c:pt>
                <c:pt idx="2">
                  <c:v>Hertsmere</c:v>
                </c:pt>
                <c:pt idx="3">
                  <c:v>Three Rivers</c:v>
                </c:pt>
                <c:pt idx="4">
                  <c:v>Dacorum</c:v>
                </c:pt>
                <c:pt idx="5">
                  <c:v>St Albans</c:v>
                </c:pt>
                <c:pt idx="6">
                  <c:v>Epping Forest</c:v>
                </c:pt>
                <c:pt idx="7">
                  <c:v>East Hertfordshire</c:v>
                </c:pt>
                <c:pt idx="8">
                  <c:v>Broxbourne</c:v>
                </c:pt>
                <c:pt idx="9">
                  <c:v>Welwyn Hatfield</c:v>
                </c:pt>
                <c:pt idx="10">
                  <c:v>Stevenage</c:v>
                </c:pt>
                <c:pt idx="11">
                  <c:v>North Hertfordshire</c:v>
                </c:pt>
                <c:pt idx="12">
                  <c:v>Uttlesford</c:v>
                </c:pt>
              </c:strCache>
            </c:strRef>
          </c:cat>
          <c:val>
            <c:numRef>
              <c:f>'[Chart in Microsoft PowerPoint]Falls'!$D$88:$D$100</c:f>
              <c:numCache>
                <c:formatCode>General</c:formatCode>
                <c:ptCount val="13"/>
                <c:pt idx="0">
                  <c:v>2099.9241699999998</c:v>
                </c:pt>
                <c:pt idx="1">
                  <c:v>2099.9241699999998</c:v>
                </c:pt>
                <c:pt idx="2">
                  <c:v>2099.9241699999998</c:v>
                </c:pt>
                <c:pt idx="3">
                  <c:v>2099.9241699999998</c:v>
                </c:pt>
                <c:pt idx="4">
                  <c:v>2099.9241699999998</c:v>
                </c:pt>
                <c:pt idx="5">
                  <c:v>2099.9241699999998</c:v>
                </c:pt>
                <c:pt idx="6">
                  <c:v>2099.9241699999998</c:v>
                </c:pt>
                <c:pt idx="7">
                  <c:v>2099.9241699999998</c:v>
                </c:pt>
                <c:pt idx="8">
                  <c:v>2099.9241699999998</c:v>
                </c:pt>
                <c:pt idx="9">
                  <c:v>2099.9241699999998</c:v>
                </c:pt>
                <c:pt idx="10">
                  <c:v>2099.9241699999998</c:v>
                </c:pt>
                <c:pt idx="11">
                  <c:v>2099.9241699999998</c:v>
                </c:pt>
                <c:pt idx="12">
                  <c:v>2099.9241699999998</c:v>
                </c:pt>
              </c:numCache>
            </c:numRef>
          </c:val>
          <c:smooth val="0"/>
          <c:extLst>
            <c:ext xmlns:c16="http://schemas.microsoft.com/office/drawing/2014/chart" uri="{C3380CC4-5D6E-409C-BE32-E72D297353CC}">
              <c16:uniqueId val="{0000001B-918F-45B1-AC3F-0BE2E910E14A}"/>
            </c:ext>
          </c:extLst>
        </c:ser>
        <c:dLbls>
          <c:showLegendKey val="0"/>
          <c:showVal val="0"/>
          <c:showCatName val="0"/>
          <c:showSerName val="0"/>
          <c:showPercent val="0"/>
          <c:showBubbleSize val="0"/>
        </c:dLbls>
        <c:marker val="1"/>
        <c:smooth val="0"/>
        <c:axId val="846074847"/>
        <c:axId val="846075263"/>
      </c:lineChart>
      <c:catAx>
        <c:axId val="84607484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HWE District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6075263"/>
        <c:crosses val="autoZero"/>
        <c:auto val="1"/>
        <c:lblAlgn val="ctr"/>
        <c:lblOffset val="100"/>
        <c:noMultiLvlLbl val="0"/>
      </c:catAx>
      <c:valAx>
        <c:axId val="8460752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Directly</a:t>
                </a:r>
                <a:r>
                  <a:rPr lang="en-US" baseline="0"/>
                  <a:t> standardised r</a:t>
                </a:r>
                <a:r>
                  <a:rPr lang="en-US"/>
                  <a:t>ate per 100,000</a:t>
                </a:r>
              </a:p>
            </c:rich>
          </c:tx>
          <c:layout>
            <c:manualLayout>
              <c:xMode val="edge"/>
              <c:yMode val="edge"/>
              <c:x val="3.0555555555555555E-2"/>
              <c:y val="8.2230782303291242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6074847"/>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0CFE4-2FBF-47A3-8D9E-FBD5B3CCEC8B}" type="doc">
      <dgm:prSet loTypeId="urn:microsoft.com/office/officeart/2005/8/layout/chevron1" loCatId="process" qsTypeId="urn:microsoft.com/office/officeart/2005/8/quickstyle/simple1" qsCatId="simple" csTypeId="urn:microsoft.com/office/officeart/2005/8/colors/colorful5" csCatId="colorful" phldr="1"/>
      <dgm:spPr/>
    </dgm:pt>
    <dgm:pt modelId="{68615D73-39E0-4C41-A583-4DC2130066E6}">
      <dgm:prSet phldrT="[Text]"/>
      <dgm:spPr>
        <a:solidFill>
          <a:srgbClr val="41C7C7"/>
        </a:solidFill>
      </dgm:spPr>
      <dgm:t>
        <a:bodyPr/>
        <a:lstStyle/>
        <a:p>
          <a:r>
            <a:rPr lang="en-GB" dirty="0"/>
            <a:t>"Generally healthy"	</a:t>
          </a:r>
        </a:p>
      </dgm:t>
    </dgm:pt>
    <dgm:pt modelId="{91748610-545B-46E0-8974-B9F5C009655C}" type="parTrans" cxnId="{31D0306D-5F57-45C4-A4E5-A41AEC8CF101}">
      <dgm:prSet/>
      <dgm:spPr/>
      <dgm:t>
        <a:bodyPr/>
        <a:lstStyle/>
        <a:p>
          <a:endParaRPr lang="en-GB"/>
        </a:p>
      </dgm:t>
    </dgm:pt>
    <dgm:pt modelId="{9A152204-E18D-4E20-9B4B-B23B5989A338}" type="sibTrans" cxnId="{31D0306D-5F57-45C4-A4E5-A41AEC8CF101}">
      <dgm:prSet/>
      <dgm:spPr/>
      <dgm:t>
        <a:bodyPr/>
        <a:lstStyle/>
        <a:p>
          <a:endParaRPr lang="en-GB"/>
        </a:p>
      </dgm:t>
    </dgm:pt>
    <dgm:pt modelId="{2ADAEA2F-D3B7-4918-ACFC-6EAE20D3196C}">
      <dgm:prSet phldrT="[Text]"/>
      <dgm:spPr>
        <a:solidFill>
          <a:schemeClr val="accent5">
            <a:lumMod val="75000"/>
          </a:schemeClr>
        </a:solidFill>
      </dgm:spPr>
      <dgm:t>
        <a:bodyPr/>
        <a:lstStyle/>
        <a:p>
          <a:r>
            <a:rPr lang="en-GB" dirty="0"/>
            <a:t>Living with Illness	</a:t>
          </a:r>
        </a:p>
      </dgm:t>
    </dgm:pt>
    <dgm:pt modelId="{AA11F9DE-1176-48AF-BAE7-7825BF6DCC15}" type="parTrans" cxnId="{548711FA-969A-451B-8829-55FDB307B19B}">
      <dgm:prSet/>
      <dgm:spPr/>
      <dgm:t>
        <a:bodyPr/>
        <a:lstStyle/>
        <a:p>
          <a:endParaRPr lang="en-GB"/>
        </a:p>
      </dgm:t>
    </dgm:pt>
    <dgm:pt modelId="{573E526D-DA99-4722-9F45-ED899CFA2FBE}" type="sibTrans" cxnId="{548711FA-969A-451B-8829-55FDB307B19B}">
      <dgm:prSet/>
      <dgm:spPr/>
      <dgm:t>
        <a:bodyPr/>
        <a:lstStyle/>
        <a:p>
          <a:endParaRPr lang="en-GB"/>
        </a:p>
      </dgm:t>
    </dgm:pt>
    <dgm:pt modelId="{4D0FF585-FD25-42B5-9A24-012718CA0E5E}">
      <dgm:prSet phldrT="[Text]"/>
      <dgm:spPr>
        <a:solidFill>
          <a:schemeClr val="accent4"/>
        </a:solidFill>
      </dgm:spPr>
      <dgm:t>
        <a:bodyPr/>
        <a:lstStyle/>
        <a:p>
          <a:r>
            <a:rPr lang="en-GB"/>
            <a:t>Lower Complexity</a:t>
          </a:r>
        </a:p>
      </dgm:t>
    </dgm:pt>
    <dgm:pt modelId="{6F33B0DB-5411-4BB4-A59E-C64D959CF7BB}" type="parTrans" cxnId="{A571FB03-C8D4-404A-A5C2-FA3D1A4ECC6F}">
      <dgm:prSet/>
      <dgm:spPr/>
      <dgm:t>
        <a:bodyPr/>
        <a:lstStyle/>
        <a:p>
          <a:endParaRPr lang="en-GB"/>
        </a:p>
      </dgm:t>
    </dgm:pt>
    <dgm:pt modelId="{FD8F85D7-EF15-4F77-A706-98B593DB7EB0}" type="sibTrans" cxnId="{A571FB03-C8D4-404A-A5C2-FA3D1A4ECC6F}">
      <dgm:prSet/>
      <dgm:spPr/>
      <dgm:t>
        <a:bodyPr/>
        <a:lstStyle/>
        <a:p>
          <a:endParaRPr lang="en-GB"/>
        </a:p>
      </dgm:t>
    </dgm:pt>
    <dgm:pt modelId="{2AE697BD-9657-4532-AA9C-1937BE9A3EA7}">
      <dgm:prSet phldrT="[Text]"/>
      <dgm:spPr>
        <a:solidFill>
          <a:srgbClr val="C00000"/>
        </a:solidFill>
      </dgm:spPr>
      <dgm:t>
        <a:bodyPr/>
        <a:lstStyle/>
        <a:p>
          <a:r>
            <a:rPr lang="en-GB"/>
            <a:t>End of Life, Frailty &amp; Dementia</a:t>
          </a:r>
        </a:p>
      </dgm:t>
    </dgm:pt>
    <dgm:pt modelId="{1E849E62-347F-44EF-BC9C-9B04DFC7CFAB}" type="parTrans" cxnId="{813B57F2-63AE-4F73-A98C-A3E58B44A9C3}">
      <dgm:prSet/>
      <dgm:spPr/>
      <dgm:t>
        <a:bodyPr/>
        <a:lstStyle/>
        <a:p>
          <a:endParaRPr lang="en-GB"/>
        </a:p>
      </dgm:t>
    </dgm:pt>
    <dgm:pt modelId="{36080207-9FEE-441D-8002-5314C310BA83}" type="sibTrans" cxnId="{813B57F2-63AE-4F73-A98C-A3E58B44A9C3}">
      <dgm:prSet/>
      <dgm:spPr/>
      <dgm:t>
        <a:bodyPr/>
        <a:lstStyle/>
        <a:p>
          <a:endParaRPr lang="en-GB"/>
        </a:p>
      </dgm:t>
    </dgm:pt>
    <dgm:pt modelId="{EDF045D3-032A-44D4-B2BF-59EA2F80E3CB}">
      <dgm:prSet phldrT="[Text]"/>
      <dgm:spPr>
        <a:solidFill>
          <a:schemeClr val="accent6"/>
        </a:solidFill>
      </dgm:spPr>
      <dgm:t>
        <a:bodyPr/>
        <a:lstStyle/>
        <a:p>
          <a:r>
            <a:rPr lang="en-GB"/>
            <a:t>Advanced Disease &amp; Complexity</a:t>
          </a:r>
        </a:p>
      </dgm:t>
    </dgm:pt>
    <dgm:pt modelId="{996B41D9-5EE3-4759-A6A6-70D3DFB7E72C}" type="parTrans" cxnId="{ACFD05BD-6D31-4DBA-97FA-F772F739ECFC}">
      <dgm:prSet/>
      <dgm:spPr/>
      <dgm:t>
        <a:bodyPr/>
        <a:lstStyle/>
        <a:p>
          <a:endParaRPr lang="en-GB"/>
        </a:p>
      </dgm:t>
    </dgm:pt>
    <dgm:pt modelId="{B4DCB5E6-6138-49DB-9C74-3E5DCC090E22}" type="sibTrans" cxnId="{ACFD05BD-6D31-4DBA-97FA-F772F739ECFC}">
      <dgm:prSet/>
      <dgm:spPr/>
      <dgm:t>
        <a:bodyPr/>
        <a:lstStyle/>
        <a:p>
          <a:endParaRPr lang="en-GB"/>
        </a:p>
      </dgm:t>
    </dgm:pt>
    <dgm:pt modelId="{A04634B1-C02D-4F22-80B3-3FDEF87B57DA}" type="pres">
      <dgm:prSet presAssocID="{27A0CFE4-2FBF-47A3-8D9E-FBD5B3CCEC8B}" presName="Name0" presStyleCnt="0">
        <dgm:presLayoutVars>
          <dgm:dir/>
          <dgm:animLvl val="lvl"/>
          <dgm:resizeHandles val="exact"/>
        </dgm:presLayoutVars>
      </dgm:prSet>
      <dgm:spPr/>
    </dgm:pt>
    <dgm:pt modelId="{38B4686E-F673-469B-95CA-523BA7588FD1}" type="pres">
      <dgm:prSet presAssocID="{68615D73-39E0-4C41-A583-4DC2130066E6}" presName="parTxOnly" presStyleLbl="node1" presStyleIdx="0" presStyleCnt="5">
        <dgm:presLayoutVars>
          <dgm:chMax val="0"/>
          <dgm:chPref val="0"/>
          <dgm:bulletEnabled val="1"/>
        </dgm:presLayoutVars>
      </dgm:prSet>
      <dgm:spPr/>
    </dgm:pt>
    <dgm:pt modelId="{8ED6E7CE-5B52-49DA-BC1F-A4FEF1F9E524}" type="pres">
      <dgm:prSet presAssocID="{9A152204-E18D-4E20-9B4B-B23B5989A338}" presName="parTxOnlySpace" presStyleCnt="0"/>
      <dgm:spPr/>
    </dgm:pt>
    <dgm:pt modelId="{E47225F7-B254-4BAC-8FFA-42E2848AEECC}" type="pres">
      <dgm:prSet presAssocID="{2ADAEA2F-D3B7-4918-ACFC-6EAE20D3196C}" presName="parTxOnly" presStyleLbl="node1" presStyleIdx="1" presStyleCnt="5">
        <dgm:presLayoutVars>
          <dgm:chMax val="0"/>
          <dgm:chPref val="0"/>
          <dgm:bulletEnabled val="1"/>
        </dgm:presLayoutVars>
      </dgm:prSet>
      <dgm:spPr/>
    </dgm:pt>
    <dgm:pt modelId="{7F5AC4ED-6250-4C11-818A-7B6FE5BDC4C9}" type="pres">
      <dgm:prSet presAssocID="{573E526D-DA99-4722-9F45-ED899CFA2FBE}" presName="parTxOnlySpace" presStyleCnt="0"/>
      <dgm:spPr/>
    </dgm:pt>
    <dgm:pt modelId="{6A57FD15-261F-4B35-B315-5230956A7105}" type="pres">
      <dgm:prSet presAssocID="{4D0FF585-FD25-42B5-9A24-012718CA0E5E}" presName="parTxOnly" presStyleLbl="node1" presStyleIdx="2" presStyleCnt="5">
        <dgm:presLayoutVars>
          <dgm:chMax val="0"/>
          <dgm:chPref val="0"/>
          <dgm:bulletEnabled val="1"/>
        </dgm:presLayoutVars>
      </dgm:prSet>
      <dgm:spPr/>
    </dgm:pt>
    <dgm:pt modelId="{5FC703C7-711B-4E7A-B2E2-571008FE4BED}" type="pres">
      <dgm:prSet presAssocID="{FD8F85D7-EF15-4F77-A706-98B593DB7EB0}" presName="parTxOnlySpace" presStyleCnt="0"/>
      <dgm:spPr/>
    </dgm:pt>
    <dgm:pt modelId="{613E038E-1FDC-488C-AFF7-6FB3A05A31ED}" type="pres">
      <dgm:prSet presAssocID="{EDF045D3-032A-44D4-B2BF-59EA2F80E3CB}" presName="parTxOnly" presStyleLbl="node1" presStyleIdx="3" presStyleCnt="5">
        <dgm:presLayoutVars>
          <dgm:chMax val="0"/>
          <dgm:chPref val="0"/>
          <dgm:bulletEnabled val="1"/>
        </dgm:presLayoutVars>
      </dgm:prSet>
      <dgm:spPr/>
    </dgm:pt>
    <dgm:pt modelId="{3780FF76-D107-4507-BC57-B1F2C26C9797}" type="pres">
      <dgm:prSet presAssocID="{B4DCB5E6-6138-49DB-9C74-3E5DCC090E22}" presName="parTxOnlySpace" presStyleCnt="0"/>
      <dgm:spPr/>
    </dgm:pt>
    <dgm:pt modelId="{987BFAC3-C564-4DA4-9353-E81514601B40}" type="pres">
      <dgm:prSet presAssocID="{2AE697BD-9657-4532-AA9C-1937BE9A3EA7}" presName="parTxOnly" presStyleLbl="node1" presStyleIdx="4" presStyleCnt="5">
        <dgm:presLayoutVars>
          <dgm:chMax val="0"/>
          <dgm:chPref val="0"/>
          <dgm:bulletEnabled val="1"/>
        </dgm:presLayoutVars>
      </dgm:prSet>
      <dgm:spPr/>
    </dgm:pt>
  </dgm:ptLst>
  <dgm:cxnLst>
    <dgm:cxn modelId="{A571FB03-C8D4-404A-A5C2-FA3D1A4ECC6F}" srcId="{27A0CFE4-2FBF-47A3-8D9E-FBD5B3CCEC8B}" destId="{4D0FF585-FD25-42B5-9A24-012718CA0E5E}" srcOrd="2" destOrd="0" parTransId="{6F33B0DB-5411-4BB4-A59E-C64D959CF7BB}" sibTransId="{FD8F85D7-EF15-4F77-A706-98B593DB7EB0}"/>
    <dgm:cxn modelId="{A495925E-0BC2-4A25-BDAC-A0C98BAFA817}" type="presOf" srcId="{2ADAEA2F-D3B7-4918-ACFC-6EAE20D3196C}" destId="{E47225F7-B254-4BAC-8FFA-42E2848AEECC}" srcOrd="0" destOrd="0" presId="urn:microsoft.com/office/officeart/2005/8/layout/chevron1"/>
    <dgm:cxn modelId="{31D0306D-5F57-45C4-A4E5-A41AEC8CF101}" srcId="{27A0CFE4-2FBF-47A3-8D9E-FBD5B3CCEC8B}" destId="{68615D73-39E0-4C41-A583-4DC2130066E6}" srcOrd="0" destOrd="0" parTransId="{91748610-545B-46E0-8974-B9F5C009655C}" sibTransId="{9A152204-E18D-4E20-9B4B-B23B5989A338}"/>
    <dgm:cxn modelId="{F0F50180-F42B-459F-9108-B14978675B1B}" type="presOf" srcId="{2AE697BD-9657-4532-AA9C-1937BE9A3EA7}" destId="{987BFAC3-C564-4DA4-9353-E81514601B40}" srcOrd="0" destOrd="0" presId="urn:microsoft.com/office/officeart/2005/8/layout/chevron1"/>
    <dgm:cxn modelId="{9F224394-7C39-4757-9CA7-F8FD7C8E0F24}" type="presOf" srcId="{EDF045D3-032A-44D4-B2BF-59EA2F80E3CB}" destId="{613E038E-1FDC-488C-AFF7-6FB3A05A31ED}" srcOrd="0" destOrd="0" presId="urn:microsoft.com/office/officeart/2005/8/layout/chevron1"/>
    <dgm:cxn modelId="{294098B9-A74A-4531-8AA9-0907FEC155C4}" type="presOf" srcId="{68615D73-39E0-4C41-A583-4DC2130066E6}" destId="{38B4686E-F673-469B-95CA-523BA7588FD1}" srcOrd="0" destOrd="0" presId="urn:microsoft.com/office/officeart/2005/8/layout/chevron1"/>
    <dgm:cxn modelId="{ACFD05BD-6D31-4DBA-97FA-F772F739ECFC}" srcId="{27A0CFE4-2FBF-47A3-8D9E-FBD5B3CCEC8B}" destId="{EDF045D3-032A-44D4-B2BF-59EA2F80E3CB}" srcOrd="3" destOrd="0" parTransId="{996B41D9-5EE3-4759-A6A6-70D3DFB7E72C}" sibTransId="{B4DCB5E6-6138-49DB-9C74-3E5DCC090E22}"/>
    <dgm:cxn modelId="{9C6147C9-A983-4F64-99F1-0F3703A7CE4D}" type="presOf" srcId="{4D0FF585-FD25-42B5-9A24-012718CA0E5E}" destId="{6A57FD15-261F-4B35-B315-5230956A7105}" srcOrd="0" destOrd="0" presId="urn:microsoft.com/office/officeart/2005/8/layout/chevron1"/>
    <dgm:cxn modelId="{178951D1-C7AC-4CC1-AA8D-63D08C3C3123}" type="presOf" srcId="{27A0CFE4-2FBF-47A3-8D9E-FBD5B3CCEC8B}" destId="{A04634B1-C02D-4F22-80B3-3FDEF87B57DA}" srcOrd="0" destOrd="0" presId="urn:microsoft.com/office/officeart/2005/8/layout/chevron1"/>
    <dgm:cxn modelId="{813B57F2-63AE-4F73-A98C-A3E58B44A9C3}" srcId="{27A0CFE4-2FBF-47A3-8D9E-FBD5B3CCEC8B}" destId="{2AE697BD-9657-4532-AA9C-1937BE9A3EA7}" srcOrd="4" destOrd="0" parTransId="{1E849E62-347F-44EF-BC9C-9B04DFC7CFAB}" sibTransId="{36080207-9FEE-441D-8002-5314C310BA83}"/>
    <dgm:cxn modelId="{548711FA-969A-451B-8829-55FDB307B19B}" srcId="{27A0CFE4-2FBF-47A3-8D9E-FBD5B3CCEC8B}" destId="{2ADAEA2F-D3B7-4918-ACFC-6EAE20D3196C}" srcOrd="1" destOrd="0" parTransId="{AA11F9DE-1176-48AF-BAE7-7825BF6DCC15}" sibTransId="{573E526D-DA99-4722-9F45-ED899CFA2FBE}"/>
    <dgm:cxn modelId="{C14A084A-EB47-41D4-90DE-F3B7873045E0}" type="presParOf" srcId="{A04634B1-C02D-4F22-80B3-3FDEF87B57DA}" destId="{38B4686E-F673-469B-95CA-523BA7588FD1}" srcOrd="0" destOrd="0" presId="urn:microsoft.com/office/officeart/2005/8/layout/chevron1"/>
    <dgm:cxn modelId="{29E900A7-257C-4056-B808-8792F834EB8C}" type="presParOf" srcId="{A04634B1-C02D-4F22-80B3-3FDEF87B57DA}" destId="{8ED6E7CE-5B52-49DA-BC1F-A4FEF1F9E524}" srcOrd="1" destOrd="0" presId="urn:microsoft.com/office/officeart/2005/8/layout/chevron1"/>
    <dgm:cxn modelId="{3E8991D0-23B7-480B-A38D-174163FF2739}" type="presParOf" srcId="{A04634B1-C02D-4F22-80B3-3FDEF87B57DA}" destId="{E47225F7-B254-4BAC-8FFA-42E2848AEECC}" srcOrd="2" destOrd="0" presId="urn:microsoft.com/office/officeart/2005/8/layout/chevron1"/>
    <dgm:cxn modelId="{9C7D38F1-F7F4-485F-B739-DF0966888452}" type="presParOf" srcId="{A04634B1-C02D-4F22-80B3-3FDEF87B57DA}" destId="{7F5AC4ED-6250-4C11-818A-7B6FE5BDC4C9}" srcOrd="3" destOrd="0" presId="urn:microsoft.com/office/officeart/2005/8/layout/chevron1"/>
    <dgm:cxn modelId="{1E08EF2E-01B3-4443-8F5B-32476806F2CE}" type="presParOf" srcId="{A04634B1-C02D-4F22-80B3-3FDEF87B57DA}" destId="{6A57FD15-261F-4B35-B315-5230956A7105}" srcOrd="4" destOrd="0" presId="urn:microsoft.com/office/officeart/2005/8/layout/chevron1"/>
    <dgm:cxn modelId="{3091255E-47D5-439D-9076-02285593BBE2}" type="presParOf" srcId="{A04634B1-C02D-4F22-80B3-3FDEF87B57DA}" destId="{5FC703C7-711B-4E7A-B2E2-571008FE4BED}" srcOrd="5" destOrd="0" presId="urn:microsoft.com/office/officeart/2005/8/layout/chevron1"/>
    <dgm:cxn modelId="{1A4805E4-A644-4454-8408-8E1104199CCD}" type="presParOf" srcId="{A04634B1-C02D-4F22-80B3-3FDEF87B57DA}" destId="{613E038E-1FDC-488C-AFF7-6FB3A05A31ED}" srcOrd="6" destOrd="0" presId="urn:microsoft.com/office/officeart/2005/8/layout/chevron1"/>
    <dgm:cxn modelId="{387939E4-87FE-4AE1-B9DD-569C5CC158D1}" type="presParOf" srcId="{A04634B1-C02D-4F22-80B3-3FDEF87B57DA}" destId="{3780FF76-D107-4507-BC57-B1F2C26C9797}" srcOrd="7" destOrd="0" presId="urn:microsoft.com/office/officeart/2005/8/layout/chevron1"/>
    <dgm:cxn modelId="{217A251C-BA17-41A6-844F-236D0F15FB65}" type="presParOf" srcId="{A04634B1-C02D-4F22-80B3-3FDEF87B57DA}" destId="{987BFAC3-C564-4DA4-9353-E81514601B4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662B7E-230B-4522-BD64-0D8F9A142A02}" type="doc">
      <dgm:prSet loTypeId="urn:microsoft.com/office/officeart/2005/8/layout/chevron1" loCatId="process" qsTypeId="urn:microsoft.com/office/officeart/2005/8/quickstyle/simple3" qsCatId="simple" csTypeId="urn:microsoft.com/office/officeart/2005/8/colors/accent1_2" csCatId="accent1" phldr="1"/>
      <dgm:spPr/>
    </dgm:pt>
    <dgm:pt modelId="{A09031AE-E9C1-4DB1-A927-694F53BBCC5D}">
      <dgm:prSet phldrT="[Text]" custT="1"/>
      <dgm:spPr/>
      <dgm:t>
        <a:bodyPr/>
        <a:lstStyle/>
        <a:p>
          <a:r>
            <a:rPr lang="en-GB" sz="1400" dirty="0">
              <a:latin typeface="Arial" panose="020B0604020202020204" pitchFamily="34" charset="0"/>
              <a:cs typeface="Arial" panose="020B0604020202020204" pitchFamily="34" charset="0"/>
            </a:rPr>
            <a:t>Reduce ambulance conveyances</a:t>
          </a:r>
        </a:p>
      </dgm:t>
    </dgm:pt>
    <dgm:pt modelId="{114E9D7C-7F03-4811-9BDF-31EB08B60579}" type="parTrans" cxnId="{7B331259-498B-45BF-8564-19CE74447573}">
      <dgm:prSet/>
      <dgm:spPr/>
      <dgm:t>
        <a:bodyPr/>
        <a:lstStyle/>
        <a:p>
          <a:endParaRPr lang="en-GB"/>
        </a:p>
      </dgm:t>
    </dgm:pt>
    <dgm:pt modelId="{26C3CA0B-6D2A-4F23-9ED5-42CACC698BD1}" type="sibTrans" cxnId="{7B331259-498B-45BF-8564-19CE74447573}">
      <dgm:prSet/>
      <dgm:spPr/>
      <dgm:t>
        <a:bodyPr/>
        <a:lstStyle/>
        <a:p>
          <a:endParaRPr lang="en-GB"/>
        </a:p>
      </dgm:t>
    </dgm:pt>
    <dgm:pt modelId="{996031AD-4ADC-48D1-A6D4-54CD6068C19B}">
      <dgm:prSet phldrT="[Text]" custT="1"/>
      <dgm:spPr/>
      <dgm:t>
        <a:bodyPr/>
        <a:lstStyle/>
        <a:p>
          <a:r>
            <a:rPr lang="en-GB" sz="1400" dirty="0">
              <a:latin typeface="Arial" panose="020B0604020202020204" pitchFamily="34" charset="0"/>
              <a:cs typeface="Arial" panose="020B0604020202020204" pitchFamily="34" charset="0"/>
            </a:rPr>
            <a:t>Reduce ED attendance</a:t>
          </a:r>
        </a:p>
      </dgm:t>
    </dgm:pt>
    <dgm:pt modelId="{4FCA0313-DA00-4345-B53D-D85DF2F9A317}" type="parTrans" cxnId="{70DC577C-0CC5-4A57-B4A3-A1A0DB4975D2}">
      <dgm:prSet/>
      <dgm:spPr/>
      <dgm:t>
        <a:bodyPr/>
        <a:lstStyle/>
        <a:p>
          <a:endParaRPr lang="en-GB"/>
        </a:p>
      </dgm:t>
    </dgm:pt>
    <dgm:pt modelId="{A877D6E2-C057-4481-85AD-76AE0B2CC18D}" type="sibTrans" cxnId="{70DC577C-0CC5-4A57-B4A3-A1A0DB4975D2}">
      <dgm:prSet/>
      <dgm:spPr/>
      <dgm:t>
        <a:bodyPr/>
        <a:lstStyle/>
        <a:p>
          <a:endParaRPr lang="en-GB"/>
        </a:p>
      </dgm:t>
    </dgm:pt>
    <dgm:pt modelId="{ECCECA40-554F-4F49-B6BC-13A32260805C}">
      <dgm:prSet custT="1"/>
      <dgm:spPr/>
      <dgm:t>
        <a:bodyPr/>
        <a:lstStyle/>
        <a:p>
          <a:r>
            <a:rPr lang="en-GB" sz="1400" dirty="0">
              <a:latin typeface="Arial" panose="020B0604020202020204" pitchFamily="34" charset="0"/>
              <a:cs typeface="Arial" panose="020B0604020202020204" pitchFamily="34" charset="0"/>
            </a:rPr>
            <a:t>Reduce demand for UEC</a:t>
          </a:r>
        </a:p>
      </dgm:t>
    </dgm:pt>
    <dgm:pt modelId="{FE0EE1C2-0B97-41C9-80C3-12D638730742}" type="parTrans" cxnId="{09E12F70-90C1-4153-8508-59EEC9281050}">
      <dgm:prSet/>
      <dgm:spPr/>
      <dgm:t>
        <a:bodyPr/>
        <a:lstStyle/>
        <a:p>
          <a:endParaRPr lang="en-GB"/>
        </a:p>
      </dgm:t>
    </dgm:pt>
    <dgm:pt modelId="{6B6D0D8E-BE61-4098-8442-DDBF64A878C6}" type="sibTrans" cxnId="{09E12F70-90C1-4153-8508-59EEC9281050}">
      <dgm:prSet/>
      <dgm:spPr/>
      <dgm:t>
        <a:bodyPr/>
        <a:lstStyle/>
        <a:p>
          <a:endParaRPr lang="en-GB"/>
        </a:p>
      </dgm:t>
    </dgm:pt>
    <dgm:pt modelId="{BEC7DC03-0684-4F9A-8473-B24C98BA377A}">
      <dgm:prSet custT="1"/>
      <dgm:spPr/>
      <dgm:t>
        <a:bodyPr/>
        <a:lstStyle/>
        <a:p>
          <a:r>
            <a:rPr lang="en-GB" sz="1400" dirty="0">
              <a:latin typeface="Arial" panose="020B0604020202020204" pitchFamily="34" charset="0"/>
              <a:cs typeface="Arial" panose="020B0604020202020204" pitchFamily="34" charset="0"/>
            </a:rPr>
            <a:t>Reduce emergency admissions to hospital</a:t>
          </a:r>
        </a:p>
      </dgm:t>
    </dgm:pt>
    <dgm:pt modelId="{7F18A416-663C-4748-978C-6AE7F02F6834}" type="parTrans" cxnId="{3686C5A4-1A3B-4FB5-9147-BB5D902FAF02}">
      <dgm:prSet/>
      <dgm:spPr/>
      <dgm:t>
        <a:bodyPr/>
        <a:lstStyle/>
        <a:p>
          <a:endParaRPr lang="en-GB"/>
        </a:p>
      </dgm:t>
    </dgm:pt>
    <dgm:pt modelId="{3CD47870-315A-4585-8BF7-66B59063838D}" type="sibTrans" cxnId="{3686C5A4-1A3B-4FB5-9147-BB5D902FAF02}">
      <dgm:prSet/>
      <dgm:spPr/>
      <dgm:t>
        <a:bodyPr/>
        <a:lstStyle/>
        <a:p>
          <a:endParaRPr lang="en-GB"/>
        </a:p>
      </dgm:t>
    </dgm:pt>
    <dgm:pt modelId="{64446D16-663B-494B-BF52-B0D6632FF2FF}">
      <dgm:prSet custT="1"/>
      <dgm:spPr/>
      <dgm:t>
        <a:bodyPr/>
        <a:lstStyle/>
        <a:p>
          <a:r>
            <a:rPr lang="en-GB" sz="1400" dirty="0">
              <a:latin typeface="Arial" panose="020B0604020202020204" pitchFamily="34" charset="0"/>
              <a:cs typeface="Arial" panose="020B0604020202020204" pitchFamily="34" charset="0"/>
            </a:rPr>
            <a:t>Safe &amp; effective discharge</a:t>
          </a:r>
        </a:p>
      </dgm:t>
    </dgm:pt>
    <dgm:pt modelId="{F4959BBA-06D3-4303-9A32-D385258ADB50}" type="parTrans" cxnId="{6DE5ECAC-E1CC-4F67-8212-0A58D1065FCC}">
      <dgm:prSet/>
      <dgm:spPr/>
      <dgm:t>
        <a:bodyPr/>
        <a:lstStyle/>
        <a:p>
          <a:endParaRPr lang="en-GB"/>
        </a:p>
      </dgm:t>
    </dgm:pt>
    <dgm:pt modelId="{D1BA82B1-44A0-41D2-AD27-A59DFC11250B}" type="sibTrans" cxnId="{6DE5ECAC-E1CC-4F67-8212-0A58D1065FCC}">
      <dgm:prSet/>
      <dgm:spPr/>
      <dgm:t>
        <a:bodyPr/>
        <a:lstStyle/>
        <a:p>
          <a:endParaRPr lang="en-GB"/>
        </a:p>
      </dgm:t>
    </dgm:pt>
    <dgm:pt modelId="{1AE8864B-6DA0-41E1-BEC6-4547BCEE36AF}" type="pres">
      <dgm:prSet presAssocID="{BD662B7E-230B-4522-BD64-0D8F9A142A02}" presName="Name0" presStyleCnt="0">
        <dgm:presLayoutVars>
          <dgm:dir/>
          <dgm:animLvl val="lvl"/>
          <dgm:resizeHandles val="exact"/>
        </dgm:presLayoutVars>
      </dgm:prSet>
      <dgm:spPr/>
    </dgm:pt>
    <dgm:pt modelId="{535D7B36-92DE-434A-8E13-AD3BD2D9E927}" type="pres">
      <dgm:prSet presAssocID="{ECCECA40-554F-4F49-B6BC-13A32260805C}" presName="parTxOnly" presStyleLbl="node1" presStyleIdx="0" presStyleCnt="5">
        <dgm:presLayoutVars>
          <dgm:chMax val="0"/>
          <dgm:chPref val="0"/>
          <dgm:bulletEnabled val="1"/>
        </dgm:presLayoutVars>
      </dgm:prSet>
      <dgm:spPr/>
    </dgm:pt>
    <dgm:pt modelId="{6966DB5B-EF0A-41E5-85A0-7B92F7E59E3B}" type="pres">
      <dgm:prSet presAssocID="{6B6D0D8E-BE61-4098-8442-DDBF64A878C6}" presName="parTxOnlySpace" presStyleCnt="0"/>
      <dgm:spPr/>
    </dgm:pt>
    <dgm:pt modelId="{429F6010-D733-4A3F-837B-52259A463221}" type="pres">
      <dgm:prSet presAssocID="{A09031AE-E9C1-4DB1-A927-694F53BBCC5D}" presName="parTxOnly" presStyleLbl="node1" presStyleIdx="1" presStyleCnt="5">
        <dgm:presLayoutVars>
          <dgm:chMax val="0"/>
          <dgm:chPref val="0"/>
          <dgm:bulletEnabled val="1"/>
        </dgm:presLayoutVars>
      </dgm:prSet>
      <dgm:spPr/>
    </dgm:pt>
    <dgm:pt modelId="{3D88071E-000B-43C6-A45B-2CB61291DB03}" type="pres">
      <dgm:prSet presAssocID="{26C3CA0B-6D2A-4F23-9ED5-42CACC698BD1}" presName="parTxOnlySpace" presStyleCnt="0"/>
      <dgm:spPr/>
    </dgm:pt>
    <dgm:pt modelId="{B6C4A2A5-E756-411F-8FCF-371E70623196}" type="pres">
      <dgm:prSet presAssocID="{996031AD-4ADC-48D1-A6D4-54CD6068C19B}" presName="parTxOnly" presStyleLbl="node1" presStyleIdx="2" presStyleCnt="5">
        <dgm:presLayoutVars>
          <dgm:chMax val="0"/>
          <dgm:chPref val="0"/>
          <dgm:bulletEnabled val="1"/>
        </dgm:presLayoutVars>
      </dgm:prSet>
      <dgm:spPr/>
    </dgm:pt>
    <dgm:pt modelId="{1F7FDEB8-84A4-4D68-8BD9-BA24AA2115D2}" type="pres">
      <dgm:prSet presAssocID="{A877D6E2-C057-4481-85AD-76AE0B2CC18D}" presName="parTxOnlySpace" presStyleCnt="0"/>
      <dgm:spPr/>
    </dgm:pt>
    <dgm:pt modelId="{184FBFA1-4857-4A49-8705-E91EFAF7B9C4}" type="pres">
      <dgm:prSet presAssocID="{BEC7DC03-0684-4F9A-8473-B24C98BA377A}" presName="parTxOnly" presStyleLbl="node1" presStyleIdx="3" presStyleCnt="5">
        <dgm:presLayoutVars>
          <dgm:chMax val="0"/>
          <dgm:chPref val="0"/>
          <dgm:bulletEnabled val="1"/>
        </dgm:presLayoutVars>
      </dgm:prSet>
      <dgm:spPr/>
    </dgm:pt>
    <dgm:pt modelId="{3D8716A7-85BF-44C1-AB40-0AD1983A134F}" type="pres">
      <dgm:prSet presAssocID="{3CD47870-315A-4585-8BF7-66B59063838D}" presName="parTxOnlySpace" presStyleCnt="0"/>
      <dgm:spPr/>
    </dgm:pt>
    <dgm:pt modelId="{DF153D6D-038F-494C-A176-0A3F7E0D381D}" type="pres">
      <dgm:prSet presAssocID="{64446D16-663B-494B-BF52-B0D6632FF2FF}" presName="parTxOnly" presStyleLbl="node1" presStyleIdx="4" presStyleCnt="5">
        <dgm:presLayoutVars>
          <dgm:chMax val="0"/>
          <dgm:chPref val="0"/>
          <dgm:bulletEnabled val="1"/>
        </dgm:presLayoutVars>
      </dgm:prSet>
      <dgm:spPr/>
    </dgm:pt>
  </dgm:ptLst>
  <dgm:cxnLst>
    <dgm:cxn modelId="{221EEB1D-FAB0-4808-A0FA-162F73B43E54}" type="presOf" srcId="{64446D16-663B-494B-BF52-B0D6632FF2FF}" destId="{DF153D6D-038F-494C-A176-0A3F7E0D381D}" srcOrd="0" destOrd="0" presId="urn:microsoft.com/office/officeart/2005/8/layout/chevron1"/>
    <dgm:cxn modelId="{5C41B53E-CBB5-4428-B01C-1A6564B1789A}" type="presOf" srcId="{ECCECA40-554F-4F49-B6BC-13A32260805C}" destId="{535D7B36-92DE-434A-8E13-AD3BD2D9E927}" srcOrd="0" destOrd="0" presId="urn:microsoft.com/office/officeart/2005/8/layout/chevron1"/>
    <dgm:cxn modelId="{4C0DBC57-9015-4635-B8A7-AE542E326CE9}" type="presOf" srcId="{BEC7DC03-0684-4F9A-8473-B24C98BA377A}" destId="{184FBFA1-4857-4A49-8705-E91EFAF7B9C4}" srcOrd="0" destOrd="0" presId="urn:microsoft.com/office/officeart/2005/8/layout/chevron1"/>
    <dgm:cxn modelId="{7B331259-498B-45BF-8564-19CE74447573}" srcId="{BD662B7E-230B-4522-BD64-0D8F9A142A02}" destId="{A09031AE-E9C1-4DB1-A927-694F53BBCC5D}" srcOrd="1" destOrd="0" parTransId="{114E9D7C-7F03-4811-9BDF-31EB08B60579}" sibTransId="{26C3CA0B-6D2A-4F23-9ED5-42CACC698BD1}"/>
    <dgm:cxn modelId="{12B7C46F-4262-4005-B811-DC28341A09F0}" type="presOf" srcId="{BD662B7E-230B-4522-BD64-0D8F9A142A02}" destId="{1AE8864B-6DA0-41E1-BEC6-4547BCEE36AF}" srcOrd="0" destOrd="0" presId="urn:microsoft.com/office/officeart/2005/8/layout/chevron1"/>
    <dgm:cxn modelId="{09E12F70-90C1-4153-8508-59EEC9281050}" srcId="{BD662B7E-230B-4522-BD64-0D8F9A142A02}" destId="{ECCECA40-554F-4F49-B6BC-13A32260805C}" srcOrd="0" destOrd="0" parTransId="{FE0EE1C2-0B97-41C9-80C3-12D638730742}" sibTransId="{6B6D0D8E-BE61-4098-8442-DDBF64A878C6}"/>
    <dgm:cxn modelId="{F9419370-45B5-4A1F-AA29-00FBA9454E39}" type="presOf" srcId="{A09031AE-E9C1-4DB1-A927-694F53BBCC5D}" destId="{429F6010-D733-4A3F-837B-52259A463221}" srcOrd="0" destOrd="0" presId="urn:microsoft.com/office/officeart/2005/8/layout/chevron1"/>
    <dgm:cxn modelId="{70DC577C-0CC5-4A57-B4A3-A1A0DB4975D2}" srcId="{BD662B7E-230B-4522-BD64-0D8F9A142A02}" destId="{996031AD-4ADC-48D1-A6D4-54CD6068C19B}" srcOrd="2" destOrd="0" parTransId="{4FCA0313-DA00-4345-B53D-D85DF2F9A317}" sibTransId="{A877D6E2-C057-4481-85AD-76AE0B2CC18D}"/>
    <dgm:cxn modelId="{3686C5A4-1A3B-4FB5-9147-BB5D902FAF02}" srcId="{BD662B7E-230B-4522-BD64-0D8F9A142A02}" destId="{BEC7DC03-0684-4F9A-8473-B24C98BA377A}" srcOrd="3" destOrd="0" parTransId="{7F18A416-663C-4748-978C-6AE7F02F6834}" sibTransId="{3CD47870-315A-4585-8BF7-66B59063838D}"/>
    <dgm:cxn modelId="{6DE5ECAC-E1CC-4F67-8212-0A58D1065FCC}" srcId="{BD662B7E-230B-4522-BD64-0D8F9A142A02}" destId="{64446D16-663B-494B-BF52-B0D6632FF2FF}" srcOrd="4" destOrd="0" parTransId="{F4959BBA-06D3-4303-9A32-D385258ADB50}" sibTransId="{D1BA82B1-44A0-41D2-AD27-A59DFC11250B}"/>
    <dgm:cxn modelId="{06BA52CE-5FE9-4FA8-8732-1FB731E6B9E7}" type="presOf" srcId="{996031AD-4ADC-48D1-A6D4-54CD6068C19B}" destId="{B6C4A2A5-E756-411F-8FCF-371E70623196}" srcOrd="0" destOrd="0" presId="urn:microsoft.com/office/officeart/2005/8/layout/chevron1"/>
    <dgm:cxn modelId="{040ACFE1-B372-452A-8219-E00437F89E16}" type="presParOf" srcId="{1AE8864B-6DA0-41E1-BEC6-4547BCEE36AF}" destId="{535D7B36-92DE-434A-8E13-AD3BD2D9E927}" srcOrd="0" destOrd="0" presId="urn:microsoft.com/office/officeart/2005/8/layout/chevron1"/>
    <dgm:cxn modelId="{C1247337-73FA-4768-83D7-9D780198ACFF}" type="presParOf" srcId="{1AE8864B-6DA0-41E1-BEC6-4547BCEE36AF}" destId="{6966DB5B-EF0A-41E5-85A0-7B92F7E59E3B}" srcOrd="1" destOrd="0" presId="urn:microsoft.com/office/officeart/2005/8/layout/chevron1"/>
    <dgm:cxn modelId="{A0D50B62-BA7C-424D-82C2-B5050237C02B}" type="presParOf" srcId="{1AE8864B-6DA0-41E1-BEC6-4547BCEE36AF}" destId="{429F6010-D733-4A3F-837B-52259A463221}" srcOrd="2" destOrd="0" presId="urn:microsoft.com/office/officeart/2005/8/layout/chevron1"/>
    <dgm:cxn modelId="{21795D06-A860-4F21-B083-A77093B23AB6}" type="presParOf" srcId="{1AE8864B-6DA0-41E1-BEC6-4547BCEE36AF}" destId="{3D88071E-000B-43C6-A45B-2CB61291DB03}" srcOrd="3" destOrd="0" presId="urn:microsoft.com/office/officeart/2005/8/layout/chevron1"/>
    <dgm:cxn modelId="{DBE8DD13-8E1D-4B8D-847B-8E84C328CF67}" type="presParOf" srcId="{1AE8864B-6DA0-41E1-BEC6-4547BCEE36AF}" destId="{B6C4A2A5-E756-411F-8FCF-371E70623196}" srcOrd="4" destOrd="0" presId="urn:microsoft.com/office/officeart/2005/8/layout/chevron1"/>
    <dgm:cxn modelId="{07247052-CD16-42B4-9D9B-D64C542EF118}" type="presParOf" srcId="{1AE8864B-6DA0-41E1-BEC6-4547BCEE36AF}" destId="{1F7FDEB8-84A4-4D68-8BD9-BA24AA2115D2}" srcOrd="5" destOrd="0" presId="urn:microsoft.com/office/officeart/2005/8/layout/chevron1"/>
    <dgm:cxn modelId="{EE3CCB6C-2F93-4A05-A400-F4E4A57BF74C}" type="presParOf" srcId="{1AE8864B-6DA0-41E1-BEC6-4547BCEE36AF}" destId="{184FBFA1-4857-4A49-8705-E91EFAF7B9C4}" srcOrd="6" destOrd="0" presId="urn:microsoft.com/office/officeart/2005/8/layout/chevron1"/>
    <dgm:cxn modelId="{D6669A6D-A2F5-46D6-A268-BB96E40CD646}" type="presParOf" srcId="{1AE8864B-6DA0-41E1-BEC6-4547BCEE36AF}" destId="{3D8716A7-85BF-44C1-AB40-0AD1983A134F}" srcOrd="7" destOrd="0" presId="urn:microsoft.com/office/officeart/2005/8/layout/chevron1"/>
    <dgm:cxn modelId="{91E82EC6-2521-4543-AA97-C8FACD92CE21}" type="presParOf" srcId="{1AE8864B-6DA0-41E1-BEC6-4547BCEE36AF}" destId="{DF153D6D-038F-494C-A176-0A3F7E0D381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662B7E-230B-4522-BD64-0D8F9A142A02}" type="doc">
      <dgm:prSet loTypeId="urn:microsoft.com/office/officeart/2005/8/layout/chevron1" loCatId="process" qsTypeId="urn:microsoft.com/office/officeart/2005/8/quickstyle/simple3" qsCatId="simple" csTypeId="urn:microsoft.com/office/officeart/2005/8/colors/accent1_2" csCatId="accent1" phldr="1"/>
      <dgm:spPr/>
    </dgm:pt>
    <dgm:pt modelId="{A09031AE-E9C1-4DB1-A927-694F53BBCC5D}">
      <dgm:prSet phldrT="[Text]" custT="1"/>
      <dgm:spPr/>
      <dgm:t>
        <a:bodyPr/>
        <a:lstStyle/>
        <a:p>
          <a:r>
            <a:rPr lang="en-GB" sz="1400" dirty="0">
              <a:latin typeface="Arial" panose="020B0604020202020204" pitchFamily="34" charset="0"/>
              <a:cs typeface="Arial" panose="020B0604020202020204" pitchFamily="34" charset="0"/>
            </a:rPr>
            <a:t>Reduce ambulance conveyances</a:t>
          </a:r>
        </a:p>
      </dgm:t>
    </dgm:pt>
    <dgm:pt modelId="{114E9D7C-7F03-4811-9BDF-31EB08B60579}" type="parTrans" cxnId="{7B331259-498B-45BF-8564-19CE74447573}">
      <dgm:prSet/>
      <dgm:spPr/>
      <dgm:t>
        <a:bodyPr/>
        <a:lstStyle/>
        <a:p>
          <a:endParaRPr lang="en-GB"/>
        </a:p>
      </dgm:t>
    </dgm:pt>
    <dgm:pt modelId="{26C3CA0B-6D2A-4F23-9ED5-42CACC698BD1}" type="sibTrans" cxnId="{7B331259-498B-45BF-8564-19CE74447573}">
      <dgm:prSet/>
      <dgm:spPr/>
      <dgm:t>
        <a:bodyPr/>
        <a:lstStyle/>
        <a:p>
          <a:endParaRPr lang="en-GB"/>
        </a:p>
      </dgm:t>
    </dgm:pt>
    <dgm:pt modelId="{996031AD-4ADC-48D1-A6D4-54CD6068C19B}">
      <dgm:prSet phldrT="[Text]" custT="1"/>
      <dgm:spPr/>
      <dgm:t>
        <a:bodyPr/>
        <a:lstStyle/>
        <a:p>
          <a:r>
            <a:rPr lang="en-GB" sz="1400" dirty="0">
              <a:latin typeface="Arial" panose="020B0604020202020204" pitchFamily="34" charset="0"/>
              <a:cs typeface="Arial" panose="020B0604020202020204" pitchFamily="34" charset="0"/>
            </a:rPr>
            <a:t>Reduce ED attendance</a:t>
          </a:r>
        </a:p>
      </dgm:t>
    </dgm:pt>
    <dgm:pt modelId="{4FCA0313-DA00-4345-B53D-D85DF2F9A317}" type="parTrans" cxnId="{70DC577C-0CC5-4A57-B4A3-A1A0DB4975D2}">
      <dgm:prSet/>
      <dgm:spPr/>
      <dgm:t>
        <a:bodyPr/>
        <a:lstStyle/>
        <a:p>
          <a:endParaRPr lang="en-GB"/>
        </a:p>
      </dgm:t>
    </dgm:pt>
    <dgm:pt modelId="{A877D6E2-C057-4481-85AD-76AE0B2CC18D}" type="sibTrans" cxnId="{70DC577C-0CC5-4A57-B4A3-A1A0DB4975D2}">
      <dgm:prSet/>
      <dgm:spPr/>
      <dgm:t>
        <a:bodyPr/>
        <a:lstStyle/>
        <a:p>
          <a:endParaRPr lang="en-GB"/>
        </a:p>
      </dgm:t>
    </dgm:pt>
    <dgm:pt modelId="{ECCECA40-554F-4F49-B6BC-13A32260805C}">
      <dgm:prSet custT="1"/>
      <dgm:spPr/>
      <dgm:t>
        <a:bodyPr/>
        <a:lstStyle/>
        <a:p>
          <a:r>
            <a:rPr lang="en-GB" sz="1400" dirty="0">
              <a:latin typeface="Arial" panose="020B0604020202020204" pitchFamily="34" charset="0"/>
              <a:cs typeface="Arial" panose="020B0604020202020204" pitchFamily="34" charset="0"/>
            </a:rPr>
            <a:t>Reduce demand for UEC</a:t>
          </a:r>
        </a:p>
      </dgm:t>
    </dgm:pt>
    <dgm:pt modelId="{FE0EE1C2-0B97-41C9-80C3-12D638730742}" type="parTrans" cxnId="{09E12F70-90C1-4153-8508-59EEC9281050}">
      <dgm:prSet/>
      <dgm:spPr/>
      <dgm:t>
        <a:bodyPr/>
        <a:lstStyle/>
        <a:p>
          <a:endParaRPr lang="en-GB"/>
        </a:p>
      </dgm:t>
    </dgm:pt>
    <dgm:pt modelId="{6B6D0D8E-BE61-4098-8442-DDBF64A878C6}" type="sibTrans" cxnId="{09E12F70-90C1-4153-8508-59EEC9281050}">
      <dgm:prSet/>
      <dgm:spPr/>
      <dgm:t>
        <a:bodyPr/>
        <a:lstStyle/>
        <a:p>
          <a:endParaRPr lang="en-GB"/>
        </a:p>
      </dgm:t>
    </dgm:pt>
    <dgm:pt modelId="{BEC7DC03-0684-4F9A-8473-B24C98BA377A}">
      <dgm:prSet custT="1"/>
      <dgm:spPr/>
      <dgm:t>
        <a:bodyPr/>
        <a:lstStyle/>
        <a:p>
          <a:r>
            <a:rPr lang="en-GB" sz="1400" dirty="0">
              <a:latin typeface="Arial" panose="020B0604020202020204" pitchFamily="34" charset="0"/>
              <a:cs typeface="Arial" panose="020B0604020202020204" pitchFamily="34" charset="0"/>
            </a:rPr>
            <a:t>Reduce emergency admissions to hospital</a:t>
          </a:r>
        </a:p>
      </dgm:t>
    </dgm:pt>
    <dgm:pt modelId="{7F18A416-663C-4748-978C-6AE7F02F6834}" type="parTrans" cxnId="{3686C5A4-1A3B-4FB5-9147-BB5D902FAF02}">
      <dgm:prSet/>
      <dgm:spPr/>
      <dgm:t>
        <a:bodyPr/>
        <a:lstStyle/>
        <a:p>
          <a:endParaRPr lang="en-GB"/>
        </a:p>
      </dgm:t>
    </dgm:pt>
    <dgm:pt modelId="{3CD47870-315A-4585-8BF7-66B59063838D}" type="sibTrans" cxnId="{3686C5A4-1A3B-4FB5-9147-BB5D902FAF02}">
      <dgm:prSet/>
      <dgm:spPr/>
      <dgm:t>
        <a:bodyPr/>
        <a:lstStyle/>
        <a:p>
          <a:endParaRPr lang="en-GB"/>
        </a:p>
      </dgm:t>
    </dgm:pt>
    <dgm:pt modelId="{64446D16-663B-494B-BF52-B0D6632FF2FF}">
      <dgm:prSet custT="1"/>
      <dgm:spPr/>
      <dgm:t>
        <a:bodyPr/>
        <a:lstStyle/>
        <a:p>
          <a:r>
            <a:rPr lang="en-GB" sz="1400" dirty="0">
              <a:latin typeface="Arial" panose="020B0604020202020204" pitchFamily="34" charset="0"/>
              <a:cs typeface="Arial" panose="020B0604020202020204" pitchFamily="34" charset="0"/>
            </a:rPr>
            <a:t>Safe &amp; effective discharge</a:t>
          </a:r>
        </a:p>
      </dgm:t>
    </dgm:pt>
    <dgm:pt modelId="{F4959BBA-06D3-4303-9A32-D385258ADB50}" type="parTrans" cxnId="{6DE5ECAC-E1CC-4F67-8212-0A58D1065FCC}">
      <dgm:prSet/>
      <dgm:spPr/>
      <dgm:t>
        <a:bodyPr/>
        <a:lstStyle/>
        <a:p>
          <a:endParaRPr lang="en-GB"/>
        </a:p>
      </dgm:t>
    </dgm:pt>
    <dgm:pt modelId="{D1BA82B1-44A0-41D2-AD27-A59DFC11250B}" type="sibTrans" cxnId="{6DE5ECAC-E1CC-4F67-8212-0A58D1065FCC}">
      <dgm:prSet/>
      <dgm:spPr/>
      <dgm:t>
        <a:bodyPr/>
        <a:lstStyle/>
        <a:p>
          <a:endParaRPr lang="en-GB"/>
        </a:p>
      </dgm:t>
    </dgm:pt>
    <dgm:pt modelId="{1AE8864B-6DA0-41E1-BEC6-4547BCEE36AF}" type="pres">
      <dgm:prSet presAssocID="{BD662B7E-230B-4522-BD64-0D8F9A142A02}" presName="Name0" presStyleCnt="0">
        <dgm:presLayoutVars>
          <dgm:dir/>
          <dgm:animLvl val="lvl"/>
          <dgm:resizeHandles val="exact"/>
        </dgm:presLayoutVars>
      </dgm:prSet>
      <dgm:spPr/>
    </dgm:pt>
    <dgm:pt modelId="{535D7B36-92DE-434A-8E13-AD3BD2D9E927}" type="pres">
      <dgm:prSet presAssocID="{ECCECA40-554F-4F49-B6BC-13A32260805C}" presName="parTxOnly" presStyleLbl="node1" presStyleIdx="0" presStyleCnt="5">
        <dgm:presLayoutVars>
          <dgm:chMax val="0"/>
          <dgm:chPref val="0"/>
          <dgm:bulletEnabled val="1"/>
        </dgm:presLayoutVars>
      </dgm:prSet>
      <dgm:spPr/>
    </dgm:pt>
    <dgm:pt modelId="{6966DB5B-EF0A-41E5-85A0-7B92F7E59E3B}" type="pres">
      <dgm:prSet presAssocID="{6B6D0D8E-BE61-4098-8442-DDBF64A878C6}" presName="parTxOnlySpace" presStyleCnt="0"/>
      <dgm:spPr/>
    </dgm:pt>
    <dgm:pt modelId="{429F6010-D733-4A3F-837B-52259A463221}" type="pres">
      <dgm:prSet presAssocID="{A09031AE-E9C1-4DB1-A927-694F53BBCC5D}" presName="parTxOnly" presStyleLbl="node1" presStyleIdx="1" presStyleCnt="5">
        <dgm:presLayoutVars>
          <dgm:chMax val="0"/>
          <dgm:chPref val="0"/>
          <dgm:bulletEnabled val="1"/>
        </dgm:presLayoutVars>
      </dgm:prSet>
      <dgm:spPr/>
    </dgm:pt>
    <dgm:pt modelId="{3D88071E-000B-43C6-A45B-2CB61291DB03}" type="pres">
      <dgm:prSet presAssocID="{26C3CA0B-6D2A-4F23-9ED5-42CACC698BD1}" presName="parTxOnlySpace" presStyleCnt="0"/>
      <dgm:spPr/>
    </dgm:pt>
    <dgm:pt modelId="{B6C4A2A5-E756-411F-8FCF-371E70623196}" type="pres">
      <dgm:prSet presAssocID="{996031AD-4ADC-48D1-A6D4-54CD6068C19B}" presName="parTxOnly" presStyleLbl="node1" presStyleIdx="2" presStyleCnt="5">
        <dgm:presLayoutVars>
          <dgm:chMax val="0"/>
          <dgm:chPref val="0"/>
          <dgm:bulletEnabled val="1"/>
        </dgm:presLayoutVars>
      </dgm:prSet>
      <dgm:spPr/>
    </dgm:pt>
    <dgm:pt modelId="{1F7FDEB8-84A4-4D68-8BD9-BA24AA2115D2}" type="pres">
      <dgm:prSet presAssocID="{A877D6E2-C057-4481-85AD-76AE0B2CC18D}" presName="parTxOnlySpace" presStyleCnt="0"/>
      <dgm:spPr/>
    </dgm:pt>
    <dgm:pt modelId="{184FBFA1-4857-4A49-8705-E91EFAF7B9C4}" type="pres">
      <dgm:prSet presAssocID="{BEC7DC03-0684-4F9A-8473-B24C98BA377A}" presName="parTxOnly" presStyleLbl="node1" presStyleIdx="3" presStyleCnt="5">
        <dgm:presLayoutVars>
          <dgm:chMax val="0"/>
          <dgm:chPref val="0"/>
          <dgm:bulletEnabled val="1"/>
        </dgm:presLayoutVars>
      </dgm:prSet>
      <dgm:spPr/>
    </dgm:pt>
    <dgm:pt modelId="{3D8716A7-85BF-44C1-AB40-0AD1983A134F}" type="pres">
      <dgm:prSet presAssocID="{3CD47870-315A-4585-8BF7-66B59063838D}" presName="parTxOnlySpace" presStyleCnt="0"/>
      <dgm:spPr/>
    </dgm:pt>
    <dgm:pt modelId="{DF153D6D-038F-494C-A176-0A3F7E0D381D}" type="pres">
      <dgm:prSet presAssocID="{64446D16-663B-494B-BF52-B0D6632FF2FF}" presName="parTxOnly" presStyleLbl="node1" presStyleIdx="4" presStyleCnt="5">
        <dgm:presLayoutVars>
          <dgm:chMax val="0"/>
          <dgm:chPref val="0"/>
          <dgm:bulletEnabled val="1"/>
        </dgm:presLayoutVars>
      </dgm:prSet>
      <dgm:spPr/>
    </dgm:pt>
  </dgm:ptLst>
  <dgm:cxnLst>
    <dgm:cxn modelId="{221EEB1D-FAB0-4808-A0FA-162F73B43E54}" type="presOf" srcId="{64446D16-663B-494B-BF52-B0D6632FF2FF}" destId="{DF153D6D-038F-494C-A176-0A3F7E0D381D}" srcOrd="0" destOrd="0" presId="urn:microsoft.com/office/officeart/2005/8/layout/chevron1"/>
    <dgm:cxn modelId="{5C41B53E-CBB5-4428-B01C-1A6564B1789A}" type="presOf" srcId="{ECCECA40-554F-4F49-B6BC-13A32260805C}" destId="{535D7B36-92DE-434A-8E13-AD3BD2D9E927}" srcOrd="0" destOrd="0" presId="urn:microsoft.com/office/officeart/2005/8/layout/chevron1"/>
    <dgm:cxn modelId="{4C0DBC57-9015-4635-B8A7-AE542E326CE9}" type="presOf" srcId="{BEC7DC03-0684-4F9A-8473-B24C98BA377A}" destId="{184FBFA1-4857-4A49-8705-E91EFAF7B9C4}" srcOrd="0" destOrd="0" presId="urn:microsoft.com/office/officeart/2005/8/layout/chevron1"/>
    <dgm:cxn modelId="{7B331259-498B-45BF-8564-19CE74447573}" srcId="{BD662B7E-230B-4522-BD64-0D8F9A142A02}" destId="{A09031AE-E9C1-4DB1-A927-694F53BBCC5D}" srcOrd="1" destOrd="0" parTransId="{114E9D7C-7F03-4811-9BDF-31EB08B60579}" sibTransId="{26C3CA0B-6D2A-4F23-9ED5-42CACC698BD1}"/>
    <dgm:cxn modelId="{12B7C46F-4262-4005-B811-DC28341A09F0}" type="presOf" srcId="{BD662B7E-230B-4522-BD64-0D8F9A142A02}" destId="{1AE8864B-6DA0-41E1-BEC6-4547BCEE36AF}" srcOrd="0" destOrd="0" presId="urn:microsoft.com/office/officeart/2005/8/layout/chevron1"/>
    <dgm:cxn modelId="{09E12F70-90C1-4153-8508-59EEC9281050}" srcId="{BD662B7E-230B-4522-BD64-0D8F9A142A02}" destId="{ECCECA40-554F-4F49-B6BC-13A32260805C}" srcOrd="0" destOrd="0" parTransId="{FE0EE1C2-0B97-41C9-80C3-12D638730742}" sibTransId="{6B6D0D8E-BE61-4098-8442-DDBF64A878C6}"/>
    <dgm:cxn modelId="{F9419370-45B5-4A1F-AA29-00FBA9454E39}" type="presOf" srcId="{A09031AE-E9C1-4DB1-A927-694F53BBCC5D}" destId="{429F6010-D733-4A3F-837B-52259A463221}" srcOrd="0" destOrd="0" presId="urn:microsoft.com/office/officeart/2005/8/layout/chevron1"/>
    <dgm:cxn modelId="{70DC577C-0CC5-4A57-B4A3-A1A0DB4975D2}" srcId="{BD662B7E-230B-4522-BD64-0D8F9A142A02}" destId="{996031AD-4ADC-48D1-A6D4-54CD6068C19B}" srcOrd="2" destOrd="0" parTransId="{4FCA0313-DA00-4345-B53D-D85DF2F9A317}" sibTransId="{A877D6E2-C057-4481-85AD-76AE0B2CC18D}"/>
    <dgm:cxn modelId="{3686C5A4-1A3B-4FB5-9147-BB5D902FAF02}" srcId="{BD662B7E-230B-4522-BD64-0D8F9A142A02}" destId="{BEC7DC03-0684-4F9A-8473-B24C98BA377A}" srcOrd="3" destOrd="0" parTransId="{7F18A416-663C-4748-978C-6AE7F02F6834}" sibTransId="{3CD47870-315A-4585-8BF7-66B59063838D}"/>
    <dgm:cxn modelId="{6DE5ECAC-E1CC-4F67-8212-0A58D1065FCC}" srcId="{BD662B7E-230B-4522-BD64-0D8F9A142A02}" destId="{64446D16-663B-494B-BF52-B0D6632FF2FF}" srcOrd="4" destOrd="0" parTransId="{F4959BBA-06D3-4303-9A32-D385258ADB50}" sibTransId="{D1BA82B1-44A0-41D2-AD27-A59DFC11250B}"/>
    <dgm:cxn modelId="{06BA52CE-5FE9-4FA8-8732-1FB731E6B9E7}" type="presOf" srcId="{996031AD-4ADC-48D1-A6D4-54CD6068C19B}" destId="{B6C4A2A5-E756-411F-8FCF-371E70623196}" srcOrd="0" destOrd="0" presId="urn:microsoft.com/office/officeart/2005/8/layout/chevron1"/>
    <dgm:cxn modelId="{040ACFE1-B372-452A-8219-E00437F89E16}" type="presParOf" srcId="{1AE8864B-6DA0-41E1-BEC6-4547BCEE36AF}" destId="{535D7B36-92DE-434A-8E13-AD3BD2D9E927}" srcOrd="0" destOrd="0" presId="urn:microsoft.com/office/officeart/2005/8/layout/chevron1"/>
    <dgm:cxn modelId="{C1247337-73FA-4768-83D7-9D780198ACFF}" type="presParOf" srcId="{1AE8864B-6DA0-41E1-BEC6-4547BCEE36AF}" destId="{6966DB5B-EF0A-41E5-85A0-7B92F7E59E3B}" srcOrd="1" destOrd="0" presId="urn:microsoft.com/office/officeart/2005/8/layout/chevron1"/>
    <dgm:cxn modelId="{A0D50B62-BA7C-424D-82C2-B5050237C02B}" type="presParOf" srcId="{1AE8864B-6DA0-41E1-BEC6-4547BCEE36AF}" destId="{429F6010-D733-4A3F-837B-52259A463221}" srcOrd="2" destOrd="0" presId="urn:microsoft.com/office/officeart/2005/8/layout/chevron1"/>
    <dgm:cxn modelId="{21795D06-A860-4F21-B083-A77093B23AB6}" type="presParOf" srcId="{1AE8864B-6DA0-41E1-BEC6-4547BCEE36AF}" destId="{3D88071E-000B-43C6-A45B-2CB61291DB03}" srcOrd="3" destOrd="0" presId="urn:microsoft.com/office/officeart/2005/8/layout/chevron1"/>
    <dgm:cxn modelId="{DBE8DD13-8E1D-4B8D-847B-8E84C328CF67}" type="presParOf" srcId="{1AE8864B-6DA0-41E1-BEC6-4547BCEE36AF}" destId="{B6C4A2A5-E756-411F-8FCF-371E70623196}" srcOrd="4" destOrd="0" presId="urn:microsoft.com/office/officeart/2005/8/layout/chevron1"/>
    <dgm:cxn modelId="{07247052-CD16-42B4-9D9B-D64C542EF118}" type="presParOf" srcId="{1AE8864B-6DA0-41E1-BEC6-4547BCEE36AF}" destId="{1F7FDEB8-84A4-4D68-8BD9-BA24AA2115D2}" srcOrd="5" destOrd="0" presId="urn:microsoft.com/office/officeart/2005/8/layout/chevron1"/>
    <dgm:cxn modelId="{EE3CCB6C-2F93-4A05-A400-F4E4A57BF74C}" type="presParOf" srcId="{1AE8864B-6DA0-41E1-BEC6-4547BCEE36AF}" destId="{184FBFA1-4857-4A49-8705-E91EFAF7B9C4}" srcOrd="6" destOrd="0" presId="urn:microsoft.com/office/officeart/2005/8/layout/chevron1"/>
    <dgm:cxn modelId="{D6669A6D-A2F5-46D6-A268-BB96E40CD646}" type="presParOf" srcId="{1AE8864B-6DA0-41E1-BEC6-4547BCEE36AF}" destId="{3D8716A7-85BF-44C1-AB40-0AD1983A134F}" srcOrd="7" destOrd="0" presId="urn:microsoft.com/office/officeart/2005/8/layout/chevron1"/>
    <dgm:cxn modelId="{91E82EC6-2521-4543-AA97-C8FACD92CE21}" type="presParOf" srcId="{1AE8864B-6DA0-41E1-BEC6-4547BCEE36AF}" destId="{DF153D6D-038F-494C-A176-0A3F7E0D381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62B7E-230B-4522-BD64-0D8F9A142A02}" type="doc">
      <dgm:prSet loTypeId="urn:microsoft.com/office/officeart/2005/8/layout/chevron1" loCatId="process" qsTypeId="urn:microsoft.com/office/officeart/2005/8/quickstyle/simple3" qsCatId="simple" csTypeId="urn:microsoft.com/office/officeart/2005/8/colors/accent1_2" csCatId="accent1" phldr="1"/>
      <dgm:spPr/>
    </dgm:pt>
    <dgm:pt modelId="{A09031AE-E9C1-4DB1-A927-694F53BBCC5D}">
      <dgm:prSet phldrT="[Tex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ambulance conveyances</a:t>
          </a:r>
        </a:p>
      </dgm:t>
    </dgm:pt>
    <dgm:pt modelId="{114E9D7C-7F03-4811-9BDF-31EB08B60579}" type="parTrans" cxnId="{7B331259-498B-45BF-8564-19CE74447573}">
      <dgm:prSet/>
      <dgm:spPr/>
      <dgm:t>
        <a:bodyPr/>
        <a:lstStyle/>
        <a:p>
          <a:endParaRPr lang="en-GB"/>
        </a:p>
      </dgm:t>
    </dgm:pt>
    <dgm:pt modelId="{26C3CA0B-6D2A-4F23-9ED5-42CACC698BD1}" type="sibTrans" cxnId="{7B331259-498B-45BF-8564-19CE74447573}">
      <dgm:prSet/>
      <dgm:spPr/>
      <dgm:t>
        <a:bodyPr/>
        <a:lstStyle/>
        <a:p>
          <a:endParaRPr lang="en-GB"/>
        </a:p>
      </dgm:t>
    </dgm:pt>
    <dgm:pt modelId="{996031AD-4ADC-48D1-A6D4-54CD6068C19B}">
      <dgm:prSet phldrT="[Tex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ED attendance</a:t>
          </a:r>
        </a:p>
      </dgm:t>
    </dgm:pt>
    <dgm:pt modelId="{4FCA0313-DA00-4345-B53D-D85DF2F9A317}" type="parTrans" cxnId="{70DC577C-0CC5-4A57-B4A3-A1A0DB4975D2}">
      <dgm:prSet/>
      <dgm:spPr/>
      <dgm:t>
        <a:bodyPr/>
        <a:lstStyle/>
        <a:p>
          <a:endParaRPr lang="en-GB"/>
        </a:p>
      </dgm:t>
    </dgm:pt>
    <dgm:pt modelId="{A877D6E2-C057-4481-85AD-76AE0B2CC18D}" type="sibTrans" cxnId="{70DC577C-0CC5-4A57-B4A3-A1A0DB4975D2}">
      <dgm:prSet/>
      <dgm:spPr/>
      <dgm:t>
        <a:bodyPr/>
        <a:lstStyle/>
        <a:p>
          <a:endParaRPr lang="en-GB"/>
        </a:p>
      </dgm:t>
    </dgm:pt>
    <dgm:pt modelId="{ECCECA40-554F-4F49-B6BC-13A32260805C}">
      <dgm:prSet custT="1"/>
      <dgm:spPr/>
      <dgm:t>
        <a:bodyPr/>
        <a:lstStyle/>
        <a:p>
          <a:r>
            <a:rPr lang="en-GB" sz="1400" dirty="0">
              <a:latin typeface="Arial" panose="020B0604020202020204" pitchFamily="34" charset="0"/>
              <a:cs typeface="Arial" panose="020B0604020202020204" pitchFamily="34" charset="0"/>
            </a:rPr>
            <a:t>Reduce demand for UEC</a:t>
          </a:r>
        </a:p>
      </dgm:t>
    </dgm:pt>
    <dgm:pt modelId="{FE0EE1C2-0B97-41C9-80C3-12D638730742}" type="parTrans" cxnId="{09E12F70-90C1-4153-8508-59EEC9281050}">
      <dgm:prSet/>
      <dgm:spPr/>
      <dgm:t>
        <a:bodyPr/>
        <a:lstStyle/>
        <a:p>
          <a:endParaRPr lang="en-GB"/>
        </a:p>
      </dgm:t>
    </dgm:pt>
    <dgm:pt modelId="{6B6D0D8E-BE61-4098-8442-DDBF64A878C6}" type="sibTrans" cxnId="{09E12F70-90C1-4153-8508-59EEC9281050}">
      <dgm:prSet/>
      <dgm:spPr/>
      <dgm:t>
        <a:bodyPr/>
        <a:lstStyle/>
        <a:p>
          <a:endParaRPr lang="en-GB"/>
        </a:p>
      </dgm:t>
    </dgm:pt>
    <dgm:pt modelId="{BEC7DC03-0684-4F9A-8473-B24C98BA377A}">
      <dgm:prSe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emergency admissions to hospital</a:t>
          </a:r>
        </a:p>
      </dgm:t>
    </dgm:pt>
    <dgm:pt modelId="{7F18A416-663C-4748-978C-6AE7F02F6834}" type="parTrans" cxnId="{3686C5A4-1A3B-4FB5-9147-BB5D902FAF02}">
      <dgm:prSet/>
      <dgm:spPr/>
      <dgm:t>
        <a:bodyPr/>
        <a:lstStyle/>
        <a:p>
          <a:endParaRPr lang="en-GB"/>
        </a:p>
      </dgm:t>
    </dgm:pt>
    <dgm:pt modelId="{3CD47870-315A-4585-8BF7-66B59063838D}" type="sibTrans" cxnId="{3686C5A4-1A3B-4FB5-9147-BB5D902FAF02}">
      <dgm:prSet/>
      <dgm:spPr/>
      <dgm:t>
        <a:bodyPr/>
        <a:lstStyle/>
        <a:p>
          <a:endParaRPr lang="en-GB"/>
        </a:p>
      </dgm:t>
    </dgm:pt>
    <dgm:pt modelId="{64446D16-663B-494B-BF52-B0D6632FF2FF}">
      <dgm:prSe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Safe &amp; effective discharge</a:t>
          </a:r>
        </a:p>
      </dgm:t>
    </dgm:pt>
    <dgm:pt modelId="{F4959BBA-06D3-4303-9A32-D385258ADB50}" type="parTrans" cxnId="{6DE5ECAC-E1CC-4F67-8212-0A58D1065FCC}">
      <dgm:prSet/>
      <dgm:spPr/>
      <dgm:t>
        <a:bodyPr/>
        <a:lstStyle/>
        <a:p>
          <a:endParaRPr lang="en-GB"/>
        </a:p>
      </dgm:t>
    </dgm:pt>
    <dgm:pt modelId="{D1BA82B1-44A0-41D2-AD27-A59DFC11250B}" type="sibTrans" cxnId="{6DE5ECAC-E1CC-4F67-8212-0A58D1065FCC}">
      <dgm:prSet/>
      <dgm:spPr/>
      <dgm:t>
        <a:bodyPr/>
        <a:lstStyle/>
        <a:p>
          <a:endParaRPr lang="en-GB"/>
        </a:p>
      </dgm:t>
    </dgm:pt>
    <dgm:pt modelId="{1AE8864B-6DA0-41E1-BEC6-4547BCEE36AF}" type="pres">
      <dgm:prSet presAssocID="{BD662B7E-230B-4522-BD64-0D8F9A142A02}" presName="Name0" presStyleCnt="0">
        <dgm:presLayoutVars>
          <dgm:dir/>
          <dgm:animLvl val="lvl"/>
          <dgm:resizeHandles val="exact"/>
        </dgm:presLayoutVars>
      </dgm:prSet>
      <dgm:spPr/>
    </dgm:pt>
    <dgm:pt modelId="{535D7B36-92DE-434A-8E13-AD3BD2D9E927}" type="pres">
      <dgm:prSet presAssocID="{ECCECA40-554F-4F49-B6BC-13A32260805C}" presName="parTxOnly" presStyleLbl="node1" presStyleIdx="0" presStyleCnt="5">
        <dgm:presLayoutVars>
          <dgm:chMax val="0"/>
          <dgm:chPref val="0"/>
          <dgm:bulletEnabled val="1"/>
        </dgm:presLayoutVars>
      </dgm:prSet>
      <dgm:spPr/>
    </dgm:pt>
    <dgm:pt modelId="{6966DB5B-EF0A-41E5-85A0-7B92F7E59E3B}" type="pres">
      <dgm:prSet presAssocID="{6B6D0D8E-BE61-4098-8442-DDBF64A878C6}" presName="parTxOnlySpace" presStyleCnt="0"/>
      <dgm:spPr/>
    </dgm:pt>
    <dgm:pt modelId="{429F6010-D733-4A3F-837B-52259A463221}" type="pres">
      <dgm:prSet presAssocID="{A09031AE-E9C1-4DB1-A927-694F53BBCC5D}" presName="parTxOnly" presStyleLbl="node1" presStyleIdx="1" presStyleCnt="5">
        <dgm:presLayoutVars>
          <dgm:chMax val="0"/>
          <dgm:chPref val="0"/>
          <dgm:bulletEnabled val="1"/>
        </dgm:presLayoutVars>
      </dgm:prSet>
      <dgm:spPr/>
    </dgm:pt>
    <dgm:pt modelId="{3D88071E-000B-43C6-A45B-2CB61291DB03}" type="pres">
      <dgm:prSet presAssocID="{26C3CA0B-6D2A-4F23-9ED5-42CACC698BD1}" presName="parTxOnlySpace" presStyleCnt="0"/>
      <dgm:spPr/>
    </dgm:pt>
    <dgm:pt modelId="{B6C4A2A5-E756-411F-8FCF-371E70623196}" type="pres">
      <dgm:prSet presAssocID="{996031AD-4ADC-48D1-A6D4-54CD6068C19B}" presName="parTxOnly" presStyleLbl="node1" presStyleIdx="2" presStyleCnt="5">
        <dgm:presLayoutVars>
          <dgm:chMax val="0"/>
          <dgm:chPref val="0"/>
          <dgm:bulletEnabled val="1"/>
        </dgm:presLayoutVars>
      </dgm:prSet>
      <dgm:spPr/>
    </dgm:pt>
    <dgm:pt modelId="{1F7FDEB8-84A4-4D68-8BD9-BA24AA2115D2}" type="pres">
      <dgm:prSet presAssocID="{A877D6E2-C057-4481-85AD-76AE0B2CC18D}" presName="parTxOnlySpace" presStyleCnt="0"/>
      <dgm:spPr/>
    </dgm:pt>
    <dgm:pt modelId="{184FBFA1-4857-4A49-8705-E91EFAF7B9C4}" type="pres">
      <dgm:prSet presAssocID="{BEC7DC03-0684-4F9A-8473-B24C98BA377A}" presName="parTxOnly" presStyleLbl="node1" presStyleIdx="3" presStyleCnt="5">
        <dgm:presLayoutVars>
          <dgm:chMax val="0"/>
          <dgm:chPref val="0"/>
          <dgm:bulletEnabled val="1"/>
        </dgm:presLayoutVars>
      </dgm:prSet>
      <dgm:spPr/>
    </dgm:pt>
    <dgm:pt modelId="{3D8716A7-85BF-44C1-AB40-0AD1983A134F}" type="pres">
      <dgm:prSet presAssocID="{3CD47870-315A-4585-8BF7-66B59063838D}" presName="parTxOnlySpace" presStyleCnt="0"/>
      <dgm:spPr/>
    </dgm:pt>
    <dgm:pt modelId="{DF153D6D-038F-494C-A176-0A3F7E0D381D}" type="pres">
      <dgm:prSet presAssocID="{64446D16-663B-494B-BF52-B0D6632FF2FF}" presName="parTxOnly" presStyleLbl="node1" presStyleIdx="4" presStyleCnt="5">
        <dgm:presLayoutVars>
          <dgm:chMax val="0"/>
          <dgm:chPref val="0"/>
          <dgm:bulletEnabled val="1"/>
        </dgm:presLayoutVars>
      </dgm:prSet>
      <dgm:spPr/>
    </dgm:pt>
  </dgm:ptLst>
  <dgm:cxnLst>
    <dgm:cxn modelId="{221EEB1D-FAB0-4808-A0FA-162F73B43E54}" type="presOf" srcId="{64446D16-663B-494B-BF52-B0D6632FF2FF}" destId="{DF153D6D-038F-494C-A176-0A3F7E0D381D}" srcOrd="0" destOrd="0" presId="urn:microsoft.com/office/officeart/2005/8/layout/chevron1"/>
    <dgm:cxn modelId="{5C41B53E-CBB5-4428-B01C-1A6564B1789A}" type="presOf" srcId="{ECCECA40-554F-4F49-B6BC-13A32260805C}" destId="{535D7B36-92DE-434A-8E13-AD3BD2D9E927}" srcOrd="0" destOrd="0" presId="urn:microsoft.com/office/officeart/2005/8/layout/chevron1"/>
    <dgm:cxn modelId="{4C0DBC57-9015-4635-B8A7-AE542E326CE9}" type="presOf" srcId="{BEC7DC03-0684-4F9A-8473-B24C98BA377A}" destId="{184FBFA1-4857-4A49-8705-E91EFAF7B9C4}" srcOrd="0" destOrd="0" presId="urn:microsoft.com/office/officeart/2005/8/layout/chevron1"/>
    <dgm:cxn modelId="{7B331259-498B-45BF-8564-19CE74447573}" srcId="{BD662B7E-230B-4522-BD64-0D8F9A142A02}" destId="{A09031AE-E9C1-4DB1-A927-694F53BBCC5D}" srcOrd="1" destOrd="0" parTransId="{114E9D7C-7F03-4811-9BDF-31EB08B60579}" sibTransId="{26C3CA0B-6D2A-4F23-9ED5-42CACC698BD1}"/>
    <dgm:cxn modelId="{12B7C46F-4262-4005-B811-DC28341A09F0}" type="presOf" srcId="{BD662B7E-230B-4522-BD64-0D8F9A142A02}" destId="{1AE8864B-6DA0-41E1-BEC6-4547BCEE36AF}" srcOrd="0" destOrd="0" presId="urn:microsoft.com/office/officeart/2005/8/layout/chevron1"/>
    <dgm:cxn modelId="{09E12F70-90C1-4153-8508-59EEC9281050}" srcId="{BD662B7E-230B-4522-BD64-0D8F9A142A02}" destId="{ECCECA40-554F-4F49-B6BC-13A32260805C}" srcOrd="0" destOrd="0" parTransId="{FE0EE1C2-0B97-41C9-80C3-12D638730742}" sibTransId="{6B6D0D8E-BE61-4098-8442-DDBF64A878C6}"/>
    <dgm:cxn modelId="{F9419370-45B5-4A1F-AA29-00FBA9454E39}" type="presOf" srcId="{A09031AE-E9C1-4DB1-A927-694F53BBCC5D}" destId="{429F6010-D733-4A3F-837B-52259A463221}" srcOrd="0" destOrd="0" presId="urn:microsoft.com/office/officeart/2005/8/layout/chevron1"/>
    <dgm:cxn modelId="{70DC577C-0CC5-4A57-B4A3-A1A0DB4975D2}" srcId="{BD662B7E-230B-4522-BD64-0D8F9A142A02}" destId="{996031AD-4ADC-48D1-A6D4-54CD6068C19B}" srcOrd="2" destOrd="0" parTransId="{4FCA0313-DA00-4345-B53D-D85DF2F9A317}" sibTransId="{A877D6E2-C057-4481-85AD-76AE0B2CC18D}"/>
    <dgm:cxn modelId="{3686C5A4-1A3B-4FB5-9147-BB5D902FAF02}" srcId="{BD662B7E-230B-4522-BD64-0D8F9A142A02}" destId="{BEC7DC03-0684-4F9A-8473-B24C98BA377A}" srcOrd="3" destOrd="0" parTransId="{7F18A416-663C-4748-978C-6AE7F02F6834}" sibTransId="{3CD47870-315A-4585-8BF7-66B59063838D}"/>
    <dgm:cxn modelId="{6DE5ECAC-E1CC-4F67-8212-0A58D1065FCC}" srcId="{BD662B7E-230B-4522-BD64-0D8F9A142A02}" destId="{64446D16-663B-494B-BF52-B0D6632FF2FF}" srcOrd="4" destOrd="0" parTransId="{F4959BBA-06D3-4303-9A32-D385258ADB50}" sibTransId="{D1BA82B1-44A0-41D2-AD27-A59DFC11250B}"/>
    <dgm:cxn modelId="{06BA52CE-5FE9-4FA8-8732-1FB731E6B9E7}" type="presOf" srcId="{996031AD-4ADC-48D1-A6D4-54CD6068C19B}" destId="{B6C4A2A5-E756-411F-8FCF-371E70623196}" srcOrd="0" destOrd="0" presId="urn:microsoft.com/office/officeart/2005/8/layout/chevron1"/>
    <dgm:cxn modelId="{040ACFE1-B372-452A-8219-E00437F89E16}" type="presParOf" srcId="{1AE8864B-6DA0-41E1-BEC6-4547BCEE36AF}" destId="{535D7B36-92DE-434A-8E13-AD3BD2D9E927}" srcOrd="0" destOrd="0" presId="urn:microsoft.com/office/officeart/2005/8/layout/chevron1"/>
    <dgm:cxn modelId="{C1247337-73FA-4768-83D7-9D780198ACFF}" type="presParOf" srcId="{1AE8864B-6DA0-41E1-BEC6-4547BCEE36AF}" destId="{6966DB5B-EF0A-41E5-85A0-7B92F7E59E3B}" srcOrd="1" destOrd="0" presId="urn:microsoft.com/office/officeart/2005/8/layout/chevron1"/>
    <dgm:cxn modelId="{A0D50B62-BA7C-424D-82C2-B5050237C02B}" type="presParOf" srcId="{1AE8864B-6DA0-41E1-BEC6-4547BCEE36AF}" destId="{429F6010-D733-4A3F-837B-52259A463221}" srcOrd="2" destOrd="0" presId="urn:microsoft.com/office/officeart/2005/8/layout/chevron1"/>
    <dgm:cxn modelId="{21795D06-A860-4F21-B083-A77093B23AB6}" type="presParOf" srcId="{1AE8864B-6DA0-41E1-BEC6-4547BCEE36AF}" destId="{3D88071E-000B-43C6-A45B-2CB61291DB03}" srcOrd="3" destOrd="0" presId="urn:microsoft.com/office/officeart/2005/8/layout/chevron1"/>
    <dgm:cxn modelId="{DBE8DD13-8E1D-4B8D-847B-8E84C328CF67}" type="presParOf" srcId="{1AE8864B-6DA0-41E1-BEC6-4547BCEE36AF}" destId="{B6C4A2A5-E756-411F-8FCF-371E70623196}" srcOrd="4" destOrd="0" presId="urn:microsoft.com/office/officeart/2005/8/layout/chevron1"/>
    <dgm:cxn modelId="{07247052-CD16-42B4-9D9B-D64C542EF118}" type="presParOf" srcId="{1AE8864B-6DA0-41E1-BEC6-4547BCEE36AF}" destId="{1F7FDEB8-84A4-4D68-8BD9-BA24AA2115D2}" srcOrd="5" destOrd="0" presId="urn:microsoft.com/office/officeart/2005/8/layout/chevron1"/>
    <dgm:cxn modelId="{EE3CCB6C-2F93-4A05-A400-F4E4A57BF74C}" type="presParOf" srcId="{1AE8864B-6DA0-41E1-BEC6-4547BCEE36AF}" destId="{184FBFA1-4857-4A49-8705-E91EFAF7B9C4}" srcOrd="6" destOrd="0" presId="urn:microsoft.com/office/officeart/2005/8/layout/chevron1"/>
    <dgm:cxn modelId="{D6669A6D-A2F5-46D6-A268-BB96E40CD646}" type="presParOf" srcId="{1AE8864B-6DA0-41E1-BEC6-4547BCEE36AF}" destId="{3D8716A7-85BF-44C1-AB40-0AD1983A134F}" srcOrd="7" destOrd="0" presId="urn:microsoft.com/office/officeart/2005/8/layout/chevron1"/>
    <dgm:cxn modelId="{91E82EC6-2521-4543-AA97-C8FACD92CE21}" type="presParOf" srcId="{1AE8864B-6DA0-41E1-BEC6-4547BCEE36AF}" destId="{DF153D6D-038F-494C-A176-0A3F7E0D381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662B7E-230B-4522-BD64-0D8F9A142A02}" type="doc">
      <dgm:prSet loTypeId="urn:microsoft.com/office/officeart/2005/8/layout/chevron1" loCatId="process" qsTypeId="urn:microsoft.com/office/officeart/2005/8/quickstyle/simple3" qsCatId="simple" csTypeId="urn:microsoft.com/office/officeart/2005/8/colors/accent1_2" csCatId="accent1" phldr="1"/>
      <dgm:spPr/>
    </dgm:pt>
    <dgm:pt modelId="{A09031AE-E9C1-4DB1-A927-694F53BBCC5D}">
      <dgm:prSet phldrT="[Text]" custT="1"/>
      <dgm:spPr/>
      <dgm:t>
        <a:bodyPr/>
        <a:lstStyle/>
        <a:p>
          <a:r>
            <a:rPr lang="en-GB" sz="1400" dirty="0">
              <a:latin typeface="Arial" panose="020B0604020202020204" pitchFamily="34" charset="0"/>
              <a:cs typeface="Arial" panose="020B0604020202020204" pitchFamily="34" charset="0"/>
            </a:rPr>
            <a:t>Reduce ambulance conveyances</a:t>
          </a:r>
        </a:p>
      </dgm:t>
    </dgm:pt>
    <dgm:pt modelId="{114E9D7C-7F03-4811-9BDF-31EB08B60579}" type="parTrans" cxnId="{7B331259-498B-45BF-8564-19CE74447573}">
      <dgm:prSet/>
      <dgm:spPr/>
      <dgm:t>
        <a:bodyPr/>
        <a:lstStyle/>
        <a:p>
          <a:endParaRPr lang="en-GB"/>
        </a:p>
      </dgm:t>
    </dgm:pt>
    <dgm:pt modelId="{26C3CA0B-6D2A-4F23-9ED5-42CACC698BD1}" type="sibTrans" cxnId="{7B331259-498B-45BF-8564-19CE74447573}">
      <dgm:prSet/>
      <dgm:spPr/>
      <dgm:t>
        <a:bodyPr/>
        <a:lstStyle/>
        <a:p>
          <a:endParaRPr lang="en-GB"/>
        </a:p>
      </dgm:t>
    </dgm:pt>
    <dgm:pt modelId="{996031AD-4ADC-48D1-A6D4-54CD6068C19B}">
      <dgm:prSet phldrT="[Tex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ED attendance</a:t>
          </a:r>
        </a:p>
      </dgm:t>
    </dgm:pt>
    <dgm:pt modelId="{4FCA0313-DA00-4345-B53D-D85DF2F9A317}" type="parTrans" cxnId="{70DC577C-0CC5-4A57-B4A3-A1A0DB4975D2}">
      <dgm:prSet/>
      <dgm:spPr/>
      <dgm:t>
        <a:bodyPr/>
        <a:lstStyle/>
        <a:p>
          <a:endParaRPr lang="en-GB"/>
        </a:p>
      </dgm:t>
    </dgm:pt>
    <dgm:pt modelId="{A877D6E2-C057-4481-85AD-76AE0B2CC18D}" type="sibTrans" cxnId="{70DC577C-0CC5-4A57-B4A3-A1A0DB4975D2}">
      <dgm:prSet/>
      <dgm:spPr/>
      <dgm:t>
        <a:bodyPr/>
        <a:lstStyle/>
        <a:p>
          <a:endParaRPr lang="en-GB"/>
        </a:p>
      </dgm:t>
    </dgm:pt>
    <dgm:pt modelId="{ECCECA40-554F-4F49-B6BC-13A32260805C}">
      <dgm:prSe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demand for UEC</a:t>
          </a:r>
        </a:p>
      </dgm:t>
    </dgm:pt>
    <dgm:pt modelId="{FE0EE1C2-0B97-41C9-80C3-12D638730742}" type="parTrans" cxnId="{09E12F70-90C1-4153-8508-59EEC9281050}">
      <dgm:prSet/>
      <dgm:spPr/>
      <dgm:t>
        <a:bodyPr/>
        <a:lstStyle/>
        <a:p>
          <a:endParaRPr lang="en-GB"/>
        </a:p>
      </dgm:t>
    </dgm:pt>
    <dgm:pt modelId="{6B6D0D8E-BE61-4098-8442-DDBF64A878C6}" type="sibTrans" cxnId="{09E12F70-90C1-4153-8508-59EEC9281050}">
      <dgm:prSet/>
      <dgm:spPr/>
      <dgm:t>
        <a:bodyPr/>
        <a:lstStyle/>
        <a:p>
          <a:endParaRPr lang="en-GB"/>
        </a:p>
      </dgm:t>
    </dgm:pt>
    <dgm:pt modelId="{BEC7DC03-0684-4F9A-8473-B24C98BA377A}">
      <dgm:prSe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emergency admissions to hospital</a:t>
          </a:r>
        </a:p>
      </dgm:t>
    </dgm:pt>
    <dgm:pt modelId="{7F18A416-663C-4748-978C-6AE7F02F6834}" type="parTrans" cxnId="{3686C5A4-1A3B-4FB5-9147-BB5D902FAF02}">
      <dgm:prSet/>
      <dgm:spPr/>
      <dgm:t>
        <a:bodyPr/>
        <a:lstStyle/>
        <a:p>
          <a:endParaRPr lang="en-GB"/>
        </a:p>
      </dgm:t>
    </dgm:pt>
    <dgm:pt modelId="{3CD47870-315A-4585-8BF7-66B59063838D}" type="sibTrans" cxnId="{3686C5A4-1A3B-4FB5-9147-BB5D902FAF02}">
      <dgm:prSet/>
      <dgm:spPr/>
      <dgm:t>
        <a:bodyPr/>
        <a:lstStyle/>
        <a:p>
          <a:endParaRPr lang="en-GB"/>
        </a:p>
      </dgm:t>
    </dgm:pt>
    <dgm:pt modelId="{64446D16-663B-494B-BF52-B0D6632FF2FF}">
      <dgm:prSe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Safe &amp; effective discharge</a:t>
          </a:r>
        </a:p>
      </dgm:t>
    </dgm:pt>
    <dgm:pt modelId="{F4959BBA-06D3-4303-9A32-D385258ADB50}" type="parTrans" cxnId="{6DE5ECAC-E1CC-4F67-8212-0A58D1065FCC}">
      <dgm:prSet/>
      <dgm:spPr/>
      <dgm:t>
        <a:bodyPr/>
        <a:lstStyle/>
        <a:p>
          <a:endParaRPr lang="en-GB"/>
        </a:p>
      </dgm:t>
    </dgm:pt>
    <dgm:pt modelId="{D1BA82B1-44A0-41D2-AD27-A59DFC11250B}" type="sibTrans" cxnId="{6DE5ECAC-E1CC-4F67-8212-0A58D1065FCC}">
      <dgm:prSet/>
      <dgm:spPr/>
      <dgm:t>
        <a:bodyPr/>
        <a:lstStyle/>
        <a:p>
          <a:endParaRPr lang="en-GB"/>
        </a:p>
      </dgm:t>
    </dgm:pt>
    <dgm:pt modelId="{1AE8864B-6DA0-41E1-BEC6-4547BCEE36AF}" type="pres">
      <dgm:prSet presAssocID="{BD662B7E-230B-4522-BD64-0D8F9A142A02}" presName="Name0" presStyleCnt="0">
        <dgm:presLayoutVars>
          <dgm:dir/>
          <dgm:animLvl val="lvl"/>
          <dgm:resizeHandles val="exact"/>
        </dgm:presLayoutVars>
      </dgm:prSet>
      <dgm:spPr/>
    </dgm:pt>
    <dgm:pt modelId="{535D7B36-92DE-434A-8E13-AD3BD2D9E927}" type="pres">
      <dgm:prSet presAssocID="{ECCECA40-554F-4F49-B6BC-13A32260805C}" presName="parTxOnly" presStyleLbl="node1" presStyleIdx="0" presStyleCnt="5">
        <dgm:presLayoutVars>
          <dgm:chMax val="0"/>
          <dgm:chPref val="0"/>
          <dgm:bulletEnabled val="1"/>
        </dgm:presLayoutVars>
      </dgm:prSet>
      <dgm:spPr/>
    </dgm:pt>
    <dgm:pt modelId="{6966DB5B-EF0A-41E5-85A0-7B92F7E59E3B}" type="pres">
      <dgm:prSet presAssocID="{6B6D0D8E-BE61-4098-8442-DDBF64A878C6}" presName="parTxOnlySpace" presStyleCnt="0"/>
      <dgm:spPr/>
    </dgm:pt>
    <dgm:pt modelId="{429F6010-D733-4A3F-837B-52259A463221}" type="pres">
      <dgm:prSet presAssocID="{A09031AE-E9C1-4DB1-A927-694F53BBCC5D}" presName="parTxOnly" presStyleLbl="node1" presStyleIdx="1" presStyleCnt="5">
        <dgm:presLayoutVars>
          <dgm:chMax val="0"/>
          <dgm:chPref val="0"/>
          <dgm:bulletEnabled val="1"/>
        </dgm:presLayoutVars>
      </dgm:prSet>
      <dgm:spPr/>
    </dgm:pt>
    <dgm:pt modelId="{3D88071E-000B-43C6-A45B-2CB61291DB03}" type="pres">
      <dgm:prSet presAssocID="{26C3CA0B-6D2A-4F23-9ED5-42CACC698BD1}" presName="parTxOnlySpace" presStyleCnt="0"/>
      <dgm:spPr/>
    </dgm:pt>
    <dgm:pt modelId="{B6C4A2A5-E756-411F-8FCF-371E70623196}" type="pres">
      <dgm:prSet presAssocID="{996031AD-4ADC-48D1-A6D4-54CD6068C19B}" presName="parTxOnly" presStyleLbl="node1" presStyleIdx="2" presStyleCnt="5">
        <dgm:presLayoutVars>
          <dgm:chMax val="0"/>
          <dgm:chPref val="0"/>
          <dgm:bulletEnabled val="1"/>
        </dgm:presLayoutVars>
      </dgm:prSet>
      <dgm:spPr/>
    </dgm:pt>
    <dgm:pt modelId="{1F7FDEB8-84A4-4D68-8BD9-BA24AA2115D2}" type="pres">
      <dgm:prSet presAssocID="{A877D6E2-C057-4481-85AD-76AE0B2CC18D}" presName="parTxOnlySpace" presStyleCnt="0"/>
      <dgm:spPr/>
    </dgm:pt>
    <dgm:pt modelId="{184FBFA1-4857-4A49-8705-E91EFAF7B9C4}" type="pres">
      <dgm:prSet presAssocID="{BEC7DC03-0684-4F9A-8473-B24C98BA377A}" presName="parTxOnly" presStyleLbl="node1" presStyleIdx="3" presStyleCnt="5">
        <dgm:presLayoutVars>
          <dgm:chMax val="0"/>
          <dgm:chPref val="0"/>
          <dgm:bulletEnabled val="1"/>
        </dgm:presLayoutVars>
      </dgm:prSet>
      <dgm:spPr/>
    </dgm:pt>
    <dgm:pt modelId="{3D8716A7-85BF-44C1-AB40-0AD1983A134F}" type="pres">
      <dgm:prSet presAssocID="{3CD47870-315A-4585-8BF7-66B59063838D}" presName="parTxOnlySpace" presStyleCnt="0"/>
      <dgm:spPr/>
    </dgm:pt>
    <dgm:pt modelId="{DF153D6D-038F-494C-A176-0A3F7E0D381D}" type="pres">
      <dgm:prSet presAssocID="{64446D16-663B-494B-BF52-B0D6632FF2FF}" presName="parTxOnly" presStyleLbl="node1" presStyleIdx="4" presStyleCnt="5">
        <dgm:presLayoutVars>
          <dgm:chMax val="0"/>
          <dgm:chPref val="0"/>
          <dgm:bulletEnabled val="1"/>
        </dgm:presLayoutVars>
      </dgm:prSet>
      <dgm:spPr/>
    </dgm:pt>
  </dgm:ptLst>
  <dgm:cxnLst>
    <dgm:cxn modelId="{221EEB1D-FAB0-4808-A0FA-162F73B43E54}" type="presOf" srcId="{64446D16-663B-494B-BF52-B0D6632FF2FF}" destId="{DF153D6D-038F-494C-A176-0A3F7E0D381D}" srcOrd="0" destOrd="0" presId="urn:microsoft.com/office/officeart/2005/8/layout/chevron1"/>
    <dgm:cxn modelId="{5C41B53E-CBB5-4428-B01C-1A6564B1789A}" type="presOf" srcId="{ECCECA40-554F-4F49-B6BC-13A32260805C}" destId="{535D7B36-92DE-434A-8E13-AD3BD2D9E927}" srcOrd="0" destOrd="0" presId="urn:microsoft.com/office/officeart/2005/8/layout/chevron1"/>
    <dgm:cxn modelId="{4C0DBC57-9015-4635-B8A7-AE542E326CE9}" type="presOf" srcId="{BEC7DC03-0684-4F9A-8473-B24C98BA377A}" destId="{184FBFA1-4857-4A49-8705-E91EFAF7B9C4}" srcOrd="0" destOrd="0" presId="urn:microsoft.com/office/officeart/2005/8/layout/chevron1"/>
    <dgm:cxn modelId="{7B331259-498B-45BF-8564-19CE74447573}" srcId="{BD662B7E-230B-4522-BD64-0D8F9A142A02}" destId="{A09031AE-E9C1-4DB1-A927-694F53BBCC5D}" srcOrd="1" destOrd="0" parTransId="{114E9D7C-7F03-4811-9BDF-31EB08B60579}" sibTransId="{26C3CA0B-6D2A-4F23-9ED5-42CACC698BD1}"/>
    <dgm:cxn modelId="{12B7C46F-4262-4005-B811-DC28341A09F0}" type="presOf" srcId="{BD662B7E-230B-4522-BD64-0D8F9A142A02}" destId="{1AE8864B-6DA0-41E1-BEC6-4547BCEE36AF}" srcOrd="0" destOrd="0" presId="urn:microsoft.com/office/officeart/2005/8/layout/chevron1"/>
    <dgm:cxn modelId="{09E12F70-90C1-4153-8508-59EEC9281050}" srcId="{BD662B7E-230B-4522-BD64-0D8F9A142A02}" destId="{ECCECA40-554F-4F49-B6BC-13A32260805C}" srcOrd="0" destOrd="0" parTransId="{FE0EE1C2-0B97-41C9-80C3-12D638730742}" sibTransId="{6B6D0D8E-BE61-4098-8442-DDBF64A878C6}"/>
    <dgm:cxn modelId="{F9419370-45B5-4A1F-AA29-00FBA9454E39}" type="presOf" srcId="{A09031AE-E9C1-4DB1-A927-694F53BBCC5D}" destId="{429F6010-D733-4A3F-837B-52259A463221}" srcOrd="0" destOrd="0" presId="urn:microsoft.com/office/officeart/2005/8/layout/chevron1"/>
    <dgm:cxn modelId="{70DC577C-0CC5-4A57-B4A3-A1A0DB4975D2}" srcId="{BD662B7E-230B-4522-BD64-0D8F9A142A02}" destId="{996031AD-4ADC-48D1-A6D4-54CD6068C19B}" srcOrd="2" destOrd="0" parTransId="{4FCA0313-DA00-4345-B53D-D85DF2F9A317}" sibTransId="{A877D6E2-C057-4481-85AD-76AE0B2CC18D}"/>
    <dgm:cxn modelId="{3686C5A4-1A3B-4FB5-9147-BB5D902FAF02}" srcId="{BD662B7E-230B-4522-BD64-0D8F9A142A02}" destId="{BEC7DC03-0684-4F9A-8473-B24C98BA377A}" srcOrd="3" destOrd="0" parTransId="{7F18A416-663C-4748-978C-6AE7F02F6834}" sibTransId="{3CD47870-315A-4585-8BF7-66B59063838D}"/>
    <dgm:cxn modelId="{6DE5ECAC-E1CC-4F67-8212-0A58D1065FCC}" srcId="{BD662B7E-230B-4522-BD64-0D8F9A142A02}" destId="{64446D16-663B-494B-BF52-B0D6632FF2FF}" srcOrd="4" destOrd="0" parTransId="{F4959BBA-06D3-4303-9A32-D385258ADB50}" sibTransId="{D1BA82B1-44A0-41D2-AD27-A59DFC11250B}"/>
    <dgm:cxn modelId="{06BA52CE-5FE9-4FA8-8732-1FB731E6B9E7}" type="presOf" srcId="{996031AD-4ADC-48D1-A6D4-54CD6068C19B}" destId="{B6C4A2A5-E756-411F-8FCF-371E70623196}" srcOrd="0" destOrd="0" presId="urn:microsoft.com/office/officeart/2005/8/layout/chevron1"/>
    <dgm:cxn modelId="{040ACFE1-B372-452A-8219-E00437F89E16}" type="presParOf" srcId="{1AE8864B-6DA0-41E1-BEC6-4547BCEE36AF}" destId="{535D7B36-92DE-434A-8E13-AD3BD2D9E927}" srcOrd="0" destOrd="0" presId="urn:microsoft.com/office/officeart/2005/8/layout/chevron1"/>
    <dgm:cxn modelId="{C1247337-73FA-4768-83D7-9D780198ACFF}" type="presParOf" srcId="{1AE8864B-6DA0-41E1-BEC6-4547BCEE36AF}" destId="{6966DB5B-EF0A-41E5-85A0-7B92F7E59E3B}" srcOrd="1" destOrd="0" presId="urn:microsoft.com/office/officeart/2005/8/layout/chevron1"/>
    <dgm:cxn modelId="{A0D50B62-BA7C-424D-82C2-B5050237C02B}" type="presParOf" srcId="{1AE8864B-6DA0-41E1-BEC6-4547BCEE36AF}" destId="{429F6010-D733-4A3F-837B-52259A463221}" srcOrd="2" destOrd="0" presId="urn:microsoft.com/office/officeart/2005/8/layout/chevron1"/>
    <dgm:cxn modelId="{21795D06-A860-4F21-B083-A77093B23AB6}" type="presParOf" srcId="{1AE8864B-6DA0-41E1-BEC6-4547BCEE36AF}" destId="{3D88071E-000B-43C6-A45B-2CB61291DB03}" srcOrd="3" destOrd="0" presId="urn:microsoft.com/office/officeart/2005/8/layout/chevron1"/>
    <dgm:cxn modelId="{DBE8DD13-8E1D-4B8D-847B-8E84C328CF67}" type="presParOf" srcId="{1AE8864B-6DA0-41E1-BEC6-4547BCEE36AF}" destId="{B6C4A2A5-E756-411F-8FCF-371E70623196}" srcOrd="4" destOrd="0" presId="urn:microsoft.com/office/officeart/2005/8/layout/chevron1"/>
    <dgm:cxn modelId="{07247052-CD16-42B4-9D9B-D64C542EF118}" type="presParOf" srcId="{1AE8864B-6DA0-41E1-BEC6-4547BCEE36AF}" destId="{1F7FDEB8-84A4-4D68-8BD9-BA24AA2115D2}" srcOrd="5" destOrd="0" presId="urn:microsoft.com/office/officeart/2005/8/layout/chevron1"/>
    <dgm:cxn modelId="{EE3CCB6C-2F93-4A05-A400-F4E4A57BF74C}" type="presParOf" srcId="{1AE8864B-6DA0-41E1-BEC6-4547BCEE36AF}" destId="{184FBFA1-4857-4A49-8705-E91EFAF7B9C4}" srcOrd="6" destOrd="0" presId="urn:microsoft.com/office/officeart/2005/8/layout/chevron1"/>
    <dgm:cxn modelId="{D6669A6D-A2F5-46D6-A268-BB96E40CD646}" type="presParOf" srcId="{1AE8864B-6DA0-41E1-BEC6-4547BCEE36AF}" destId="{3D8716A7-85BF-44C1-AB40-0AD1983A134F}" srcOrd="7" destOrd="0" presId="urn:microsoft.com/office/officeart/2005/8/layout/chevron1"/>
    <dgm:cxn modelId="{91E82EC6-2521-4543-AA97-C8FACD92CE21}" type="presParOf" srcId="{1AE8864B-6DA0-41E1-BEC6-4547BCEE36AF}" destId="{DF153D6D-038F-494C-A176-0A3F7E0D381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662B7E-230B-4522-BD64-0D8F9A142A02}" type="doc">
      <dgm:prSet loTypeId="urn:microsoft.com/office/officeart/2005/8/layout/chevron1" loCatId="process" qsTypeId="urn:microsoft.com/office/officeart/2005/8/quickstyle/simple3" qsCatId="simple" csTypeId="urn:microsoft.com/office/officeart/2005/8/colors/accent1_2" csCatId="accent1" phldr="1"/>
      <dgm:spPr/>
    </dgm:pt>
    <dgm:pt modelId="{A09031AE-E9C1-4DB1-A927-694F53BBCC5D}">
      <dgm:prSet phldrT="[Text]" custT="1"/>
      <dgm:spPr/>
      <dgm:t>
        <a:bodyPr/>
        <a:lstStyle/>
        <a:p>
          <a:r>
            <a:rPr lang="en-GB" sz="1400" dirty="0">
              <a:latin typeface="Arial" panose="020B0604020202020204" pitchFamily="34" charset="0"/>
              <a:cs typeface="Arial" panose="020B0604020202020204" pitchFamily="34" charset="0"/>
            </a:rPr>
            <a:t>Reduce ambulance conveyances</a:t>
          </a:r>
        </a:p>
      </dgm:t>
    </dgm:pt>
    <dgm:pt modelId="{114E9D7C-7F03-4811-9BDF-31EB08B60579}" type="parTrans" cxnId="{7B331259-498B-45BF-8564-19CE74447573}">
      <dgm:prSet/>
      <dgm:spPr/>
      <dgm:t>
        <a:bodyPr/>
        <a:lstStyle/>
        <a:p>
          <a:endParaRPr lang="en-GB"/>
        </a:p>
      </dgm:t>
    </dgm:pt>
    <dgm:pt modelId="{26C3CA0B-6D2A-4F23-9ED5-42CACC698BD1}" type="sibTrans" cxnId="{7B331259-498B-45BF-8564-19CE74447573}">
      <dgm:prSet/>
      <dgm:spPr/>
      <dgm:t>
        <a:bodyPr/>
        <a:lstStyle/>
        <a:p>
          <a:endParaRPr lang="en-GB"/>
        </a:p>
      </dgm:t>
    </dgm:pt>
    <dgm:pt modelId="{996031AD-4ADC-48D1-A6D4-54CD6068C19B}">
      <dgm:prSet phldrT="[Tex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ED attendance</a:t>
          </a:r>
        </a:p>
      </dgm:t>
    </dgm:pt>
    <dgm:pt modelId="{4FCA0313-DA00-4345-B53D-D85DF2F9A317}" type="parTrans" cxnId="{70DC577C-0CC5-4A57-B4A3-A1A0DB4975D2}">
      <dgm:prSet/>
      <dgm:spPr/>
      <dgm:t>
        <a:bodyPr/>
        <a:lstStyle/>
        <a:p>
          <a:endParaRPr lang="en-GB"/>
        </a:p>
      </dgm:t>
    </dgm:pt>
    <dgm:pt modelId="{A877D6E2-C057-4481-85AD-76AE0B2CC18D}" type="sibTrans" cxnId="{70DC577C-0CC5-4A57-B4A3-A1A0DB4975D2}">
      <dgm:prSet/>
      <dgm:spPr/>
      <dgm:t>
        <a:bodyPr/>
        <a:lstStyle/>
        <a:p>
          <a:endParaRPr lang="en-GB"/>
        </a:p>
      </dgm:t>
    </dgm:pt>
    <dgm:pt modelId="{ECCECA40-554F-4F49-B6BC-13A32260805C}">
      <dgm:prSe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demand for UEC</a:t>
          </a:r>
        </a:p>
      </dgm:t>
    </dgm:pt>
    <dgm:pt modelId="{FE0EE1C2-0B97-41C9-80C3-12D638730742}" type="parTrans" cxnId="{09E12F70-90C1-4153-8508-59EEC9281050}">
      <dgm:prSet/>
      <dgm:spPr/>
      <dgm:t>
        <a:bodyPr/>
        <a:lstStyle/>
        <a:p>
          <a:endParaRPr lang="en-GB"/>
        </a:p>
      </dgm:t>
    </dgm:pt>
    <dgm:pt modelId="{6B6D0D8E-BE61-4098-8442-DDBF64A878C6}" type="sibTrans" cxnId="{09E12F70-90C1-4153-8508-59EEC9281050}">
      <dgm:prSet/>
      <dgm:spPr/>
      <dgm:t>
        <a:bodyPr/>
        <a:lstStyle/>
        <a:p>
          <a:endParaRPr lang="en-GB"/>
        </a:p>
      </dgm:t>
    </dgm:pt>
    <dgm:pt modelId="{BEC7DC03-0684-4F9A-8473-B24C98BA377A}">
      <dgm:prSe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emergency admissions to hospital</a:t>
          </a:r>
        </a:p>
      </dgm:t>
    </dgm:pt>
    <dgm:pt modelId="{7F18A416-663C-4748-978C-6AE7F02F6834}" type="parTrans" cxnId="{3686C5A4-1A3B-4FB5-9147-BB5D902FAF02}">
      <dgm:prSet/>
      <dgm:spPr/>
      <dgm:t>
        <a:bodyPr/>
        <a:lstStyle/>
        <a:p>
          <a:endParaRPr lang="en-GB"/>
        </a:p>
      </dgm:t>
    </dgm:pt>
    <dgm:pt modelId="{3CD47870-315A-4585-8BF7-66B59063838D}" type="sibTrans" cxnId="{3686C5A4-1A3B-4FB5-9147-BB5D902FAF02}">
      <dgm:prSet/>
      <dgm:spPr/>
      <dgm:t>
        <a:bodyPr/>
        <a:lstStyle/>
        <a:p>
          <a:endParaRPr lang="en-GB"/>
        </a:p>
      </dgm:t>
    </dgm:pt>
    <dgm:pt modelId="{64446D16-663B-494B-BF52-B0D6632FF2FF}">
      <dgm:prSe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Safe &amp; effective discharge</a:t>
          </a:r>
        </a:p>
      </dgm:t>
    </dgm:pt>
    <dgm:pt modelId="{F4959BBA-06D3-4303-9A32-D385258ADB50}" type="parTrans" cxnId="{6DE5ECAC-E1CC-4F67-8212-0A58D1065FCC}">
      <dgm:prSet/>
      <dgm:spPr/>
      <dgm:t>
        <a:bodyPr/>
        <a:lstStyle/>
        <a:p>
          <a:endParaRPr lang="en-GB"/>
        </a:p>
      </dgm:t>
    </dgm:pt>
    <dgm:pt modelId="{D1BA82B1-44A0-41D2-AD27-A59DFC11250B}" type="sibTrans" cxnId="{6DE5ECAC-E1CC-4F67-8212-0A58D1065FCC}">
      <dgm:prSet/>
      <dgm:spPr/>
      <dgm:t>
        <a:bodyPr/>
        <a:lstStyle/>
        <a:p>
          <a:endParaRPr lang="en-GB"/>
        </a:p>
      </dgm:t>
    </dgm:pt>
    <dgm:pt modelId="{1AE8864B-6DA0-41E1-BEC6-4547BCEE36AF}" type="pres">
      <dgm:prSet presAssocID="{BD662B7E-230B-4522-BD64-0D8F9A142A02}" presName="Name0" presStyleCnt="0">
        <dgm:presLayoutVars>
          <dgm:dir/>
          <dgm:animLvl val="lvl"/>
          <dgm:resizeHandles val="exact"/>
        </dgm:presLayoutVars>
      </dgm:prSet>
      <dgm:spPr/>
    </dgm:pt>
    <dgm:pt modelId="{535D7B36-92DE-434A-8E13-AD3BD2D9E927}" type="pres">
      <dgm:prSet presAssocID="{ECCECA40-554F-4F49-B6BC-13A32260805C}" presName="parTxOnly" presStyleLbl="node1" presStyleIdx="0" presStyleCnt="5">
        <dgm:presLayoutVars>
          <dgm:chMax val="0"/>
          <dgm:chPref val="0"/>
          <dgm:bulletEnabled val="1"/>
        </dgm:presLayoutVars>
      </dgm:prSet>
      <dgm:spPr/>
    </dgm:pt>
    <dgm:pt modelId="{6966DB5B-EF0A-41E5-85A0-7B92F7E59E3B}" type="pres">
      <dgm:prSet presAssocID="{6B6D0D8E-BE61-4098-8442-DDBF64A878C6}" presName="parTxOnlySpace" presStyleCnt="0"/>
      <dgm:spPr/>
    </dgm:pt>
    <dgm:pt modelId="{429F6010-D733-4A3F-837B-52259A463221}" type="pres">
      <dgm:prSet presAssocID="{A09031AE-E9C1-4DB1-A927-694F53BBCC5D}" presName="parTxOnly" presStyleLbl="node1" presStyleIdx="1" presStyleCnt="5">
        <dgm:presLayoutVars>
          <dgm:chMax val="0"/>
          <dgm:chPref val="0"/>
          <dgm:bulletEnabled val="1"/>
        </dgm:presLayoutVars>
      </dgm:prSet>
      <dgm:spPr/>
    </dgm:pt>
    <dgm:pt modelId="{3D88071E-000B-43C6-A45B-2CB61291DB03}" type="pres">
      <dgm:prSet presAssocID="{26C3CA0B-6D2A-4F23-9ED5-42CACC698BD1}" presName="parTxOnlySpace" presStyleCnt="0"/>
      <dgm:spPr/>
    </dgm:pt>
    <dgm:pt modelId="{B6C4A2A5-E756-411F-8FCF-371E70623196}" type="pres">
      <dgm:prSet presAssocID="{996031AD-4ADC-48D1-A6D4-54CD6068C19B}" presName="parTxOnly" presStyleLbl="node1" presStyleIdx="2" presStyleCnt="5">
        <dgm:presLayoutVars>
          <dgm:chMax val="0"/>
          <dgm:chPref val="0"/>
          <dgm:bulletEnabled val="1"/>
        </dgm:presLayoutVars>
      </dgm:prSet>
      <dgm:spPr/>
    </dgm:pt>
    <dgm:pt modelId="{1F7FDEB8-84A4-4D68-8BD9-BA24AA2115D2}" type="pres">
      <dgm:prSet presAssocID="{A877D6E2-C057-4481-85AD-76AE0B2CC18D}" presName="parTxOnlySpace" presStyleCnt="0"/>
      <dgm:spPr/>
    </dgm:pt>
    <dgm:pt modelId="{184FBFA1-4857-4A49-8705-E91EFAF7B9C4}" type="pres">
      <dgm:prSet presAssocID="{BEC7DC03-0684-4F9A-8473-B24C98BA377A}" presName="parTxOnly" presStyleLbl="node1" presStyleIdx="3" presStyleCnt="5">
        <dgm:presLayoutVars>
          <dgm:chMax val="0"/>
          <dgm:chPref val="0"/>
          <dgm:bulletEnabled val="1"/>
        </dgm:presLayoutVars>
      </dgm:prSet>
      <dgm:spPr/>
    </dgm:pt>
    <dgm:pt modelId="{3D8716A7-85BF-44C1-AB40-0AD1983A134F}" type="pres">
      <dgm:prSet presAssocID="{3CD47870-315A-4585-8BF7-66B59063838D}" presName="parTxOnlySpace" presStyleCnt="0"/>
      <dgm:spPr/>
    </dgm:pt>
    <dgm:pt modelId="{DF153D6D-038F-494C-A176-0A3F7E0D381D}" type="pres">
      <dgm:prSet presAssocID="{64446D16-663B-494B-BF52-B0D6632FF2FF}" presName="parTxOnly" presStyleLbl="node1" presStyleIdx="4" presStyleCnt="5">
        <dgm:presLayoutVars>
          <dgm:chMax val="0"/>
          <dgm:chPref val="0"/>
          <dgm:bulletEnabled val="1"/>
        </dgm:presLayoutVars>
      </dgm:prSet>
      <dgm:spPr/>
    </dgm:pt>
  </dgm:ptLst>
  <dgm:cxnLst>
    <dgm:cxn modelId="{221EEB1D-FAB0-4808-A0FA-162F73B43E54}" type="presOf" srcId="{64446D16-663B-494B-BF52-B0D6632FF2FF}" destId="{DF153D6D-038F-494C-A176-0A3F7E0D381D}" srcOrd="0" destOrd="0" presId="urn:microsoft.com/office/officeart/2005/8/layout/chevron1"/>
    <dgm:cxn modelId="{5C41B53E-CBB5-4428-B01C-1A6564B1789A}" type="presOf" srcId="{ECCECA40-554F-4F49-B6BC-13A32260805C}" destId="{535D7B36-92DE-434A-8E13-AD3BD2D9E927}" srcOrd="0" destOrd="0" presId="urn:microsoft.com/office/officeart/2005/8/layout/chevron1"/>
    <dgm:cxn modelId="{4C0DBC57-9015-4635-B8A7-AE542E326CE9}" type="presOf" srcId="{BEC7DC03-0684-4F9A-8473-B24C98BA377A}" destId="{184FBFA1-4857-4A49-8705-E91EFAF7B9C4}" srcOrd="0" destOrd="0" presId="urn:microsoft.com/office/officeart/2005/8/layout/chevron1"/>
    <dgm:cxn modelId="{7B331259-498B-45BF-8564-19CE74447573}" srcId="{BD662B7E-230B-4522-BD64-0D8F9A142A02}" destId="{A09031AE-E9C1-4DB1-A927-694F53BBCC5D}" srcOrd="1" destOrd="0" parTransId="{114E9D7C-7F03-4811-9BDF-31EB08B60579}" sibTransId="{26C3CA0B-6D2A-4F23-9ED5-42CACC698BD1}"/>
    <dgm:cxn modelId="{12B7C46F-4262-4005-B811-DC28341A09F0}" type="presOf" srcId="{BD662B7E-230B-4522-BD64-0D8F9A142A02}" destId="{1AE8864B-6DA0-41E1-BEC6-4547BCEE36AF}" srcOrd="0" destOrd="0" presId="urn:microsoft.com/office/officeart/2005/8/layout/chevron1"/>
    <dgm:cxn modelId="{09E12F70-90C1-4153-8508-59EEC9281050}" srcId="{BD662B7E-230B-4522-BD64-0D8F9A142A02}" destId="{ECCECA40-554F-4F49-B6BC-13A32260805C}" srcOrd="0" destOrd="0" parTransId="{FE0EE1C2-0B97-41C9-80C3-12D638730742}" sibTransId="{6B6D0D8E-BE61-4098-8442-DDBF64A878C6}"/>
    <dgm:cxn modelId="{F9419370-45B5-4A1F-AA29-00FBA9454E39}" type="presOf" srcId="{A09031AE-E9C1-4DB1-A927-694F53BBCC5D}" destId="{429F6010-D733-4A3F-837B-52259A463221}" srcOrd="0" destOrd="0" presId="urn:microsoft.com/office/officeart/2005/8/layout/chevron1"/>
    <dgm:cxn modelId="{70DC577C-0CC5-4A57-B4A3-A1A0DB4975D2}" srcId="{BD662B7E-230B-4522-BD64-0D8F9A142A02}" destId="{996031AD-4ADC-48D1-A6D4-54CD6068C19B}" srcOrd="2" destOrd="0" parTransId="{4FCA0313-DA00-4345-B53D-D85DF2F9A317}" sibTransId="{A877D6E2-C057-4481-85AD-76AE0B2CC18D}"/>
    <dgm:cxn modelId="{3686C5A4-1A3B-4FB5-9147-BB5D902FAF02}" srcId="{BD662B7E-230B-4522-BD64-0D8F9A142A02}" destId="{BEC7DC03-0684-4F9A-8473-B24C98BA377A}" srcOrd="3" destOrd="0" parTransId="{7F18A416-663C-4748-978C-6AE7F02F6834}" sibTransId="{3CD47870-315A-4585-8BF7-66B59063838D}"/>
    <dgm:cxn modelId="{6DE5ECAC-E1CC-4F67-8212-0A58D1065FCC}" srcId="{BD662B7E-230B-4522-BD64-0D8F9A142A02}" destId="{64446D16-663B-494B-BF52-B0D6632FF2FF}" srcOrd="4" destOrd="0" parTransId="{F4959BBA-06D3-4303-9A32-D385258ADB50}" sibTransId="{D1BA82B1-44A0-41D2-AD27-A59DFC11250B}"/>
    <dgm:cxn modelId="{06BA52CE-5FE9-4FA8-8732-1FB731E6B9E7}" type="presOf" srcId="{996031AD-4ADC-48D1-A6D4-54CD6068C19B}" destId="{B6C4A2A5-E756-411F-8FCF-371E70623196}" srcOrd="0" destOrd="0" presId="urn:microsoft.com/office/officeart/2005/8/layout/chevron1"/>
    <dgm:cxn modelId="{040ACFE1-B372-452A-8219-E00437F89E16}" type="presParOf" srcId="{1AE8864B-6DA0-41E1-BEC6-4547BCEE36AF}" destId="{535D7B36-92DE-434A-8E13-AD3BD2D9E927}" srcOrd="0" destOrd="0" presId="urn:microsoft.com/office/officeart/2005/8/layout/chevron1"/>
    <dgm:cxn modelId="{C1247337-73FA-4768-83D7-9D780198ACFF}" type="presParOf" srcId="{1AE8864B-6DA0-41E1-BEC6-4547BCEE36AF}" destId="{6966DB5B-EF0A-41E5-85A0-7B92F7E59E3B}" srcOrd="1" destOrd="0" presId="urn:microsoft.com/office/officeart/2005/8/layout/chevron1"/>
    <dgm:cxn modelId="{A0D50B62-BA7C-424D-82C2-B5050237C02B}" type="presParOf" srcId="{1AE8864B-6DA0-41E1-BEC6-4547BCEE36AF}" destId="{429F6010-D733-4A3F-837B-52259A463221}" srcOrd="2" destOrd="0" presId="urn:microsoft.com/office/officeart/2005/8/layout/chevron1"/>
    <dgm:cxn modelId="{21795D06-A860-4F21-B083-A77093B23AB6}" type="presParOf" srcId="{1AE8864B-6DA0-41E1-BEC6-4547BCEE36AF}" destId="{3D88071E-000B-43C6-A45B-2CB61291DB03}" srcOrd="3" destOrd="0" presId="urn:microsoft.com/office/officeart/2005/8/layout/chevron1"/>
    <dgm:cxn modelId="{DBE8DD13-8E1D-4B8D-847B-8E84C328CF67}" type="presParOf" srcId="{1AE8864B-6DA0-41E1-BEC6-4547BCEE36AF}" destId="{B6C4A2A5-E756-411F-8FCF-371E70623196}" srcOrd="4" destOrd="0" presId="urn:microsoft.com/office/officeart/2005/8/layout/chevron1"/>
    <dgm:cxn modelId="{07247052-CD16-42B4-9D9B-D64C542EF118}" type="presParOf" srcId="{1AE8864B-6DA0-41E1-BEC6-4547BCEE36AF}" destId="{1F7FDEB8-84A4-4D68-8BD9-BA24AA2115D2}" srcOrd="5" destOrd="0" presId="urn:microsoft.com/office/officeart/2005/8/layout/chevron1"/>
    <dgm:cxn modelId="{EE3CCB6C-2F93-4A05-A400-F4E4A57BF74C}" type="presParOf" srcId="{1AE8864B-6DA0-41E1-BEC6-4547BCEE36AF}" destId="{184FBFA1-4857-4A49-8705-E91EFAF7B9C4}" srcOrd="6" destOrd="0" presId="urn:microsoft.com/office/officeart/2005/8/layout/chevron1"/>
    <dgm:cxn modelId="{D6669A6D-A2F5-46D6-A268-BB96E40CD646}" type="presParOf" srcId="{1AE8864B-6DA0-41E1-BEC6-4547BCEE36AF}" destId="{3D8716A7-85BF-44C1-AB40-0AD1983A134F}" srcOrd="7" destOrd="0" presId="urn:microsoft.com/office/officeart/2005/8/layout/chevron1"/>
    <dgm:cxn modelId="{91E82EC6-2521-4543-AA97-C8FACD92CE21}" type="presParOf" srcId="{1AE8864B-6DA0-41E1-BEC6-4547BCEE36AF}" destId="{DF153D6D-038F-494C-A176-0A3F7E0D381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662B7E-230B-4522-BD64-0D8F9A142A02}" type="doc">
      <dgm:prSet loTypeId="urn:microsoft.com/office/officeart/2005/8/layout/chevron1" loCatId="process" qsTypeId="urn:microsoft.com/office/officeart/2005/8/quickstyle/simple3" qsCatId="simple" csTypeId="urn:microsoft.com/office/officeart/2005/8/colors/accent1_2" csCatId="accent1" phldr="1"/>
      <dgm:spPr/>
    </dgm:pt>
    <dgm:pt modelId="{A09031AE-E9C1-4DB1-A927-694F53BBCC5D}">
      <dgm:prSet phldrT="[Tex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ambulance conveyances</a:t>
          </a:r>
        </a:p>
      </dgm:t>
    </dgm:pt>
    <dgm:pt modelId="{114E9D7C-7F03-4811-9BDF-31EB08B60579}" type="parTrans" cxnId="{7B331259-498B-45BF-8564-19CE74447573}">
      <dgm:prSet/>
      <dgm:spPr/>
      <dgm:t>
        <a:bodyPr/>
        <a:lstStyle/>
        <a:p>
          <a:endParaRPr lang="en-GB"/>
        </a:p>
      </dgm:t>
    </dgm:pt>
    <dgm:pt modelId="{26C3CA0B-6D2A-4F23-9ED5-42CACC698BD1}" type="sibTrans" cxnId="{7B331259-498B-45BF-8564-19CE74447573}">
      <dgm:prSet/>
      <dgm:spPr/>
      <dgm:t>
        <a:bodyPr/>
        <a:lstStyle/>
        <a:p>
          <a:endParaRPr lang="en-GB"/>
        </a:p>
      </dgm:t>
    </dgm:pt>
    <dgm:pt modelId="{996031AD-4ADC-48D1-A6D4-54CD6068C19B}">
      <dgm:prSet phldrT="[Text]" custT="1"/>
      <dgm:spPr/>
      <dgm:t>
        <a:bodyPr/>
        <a:lstStyle/>
        <a:p>
          <a:r>
            <a:rPr lang="en-GB" sz="1400" dirty="0">
              <a:latin typeface="Arial" panose="020B0604020202020204" pitchFamily="34" charset="0"/>
              <a:cs typeface="Arial" panose="020B0604020202020204" pitchFamily="34" charset="0"/>
            </a:rPr>
            <a:t>Reduce ED attendance</a:t>
          </a:r>
        </a:p>
      </dgm:t>
    </dgm:pt>
    <dgm:pt modelId="{4FCA0313-DA00-4345-B53D-D85DF2F9A317}" type="parTrans" cxnId="{70DC577C-0CC5-4A57-B4A3-A1A0DB4975D2}">
      <dgm:prSet/>
      <dgm:spPr/>
      <dgm:t>
        <a:bodyPr/>
        <a:lstStyle/>
        <a:p>
          <a:endParaRPr lang="en-GB"/>
        </a:p>
      </dgm:t>
    </dgm:pt>
    <dgm:pt modelId="{A877D6E2-C057-4481-85AD-76AE0B2CC18D}" type="sibTrans" cxnId="{70DC577C-0CC5-4A57-B4A3-A1A0DB4975D2}">
      <dgm:prSet/>
      <dgm:spPr/>
      <dgm:t>
        <a:bodyPr/>
        <a:lstStyle/>
        <a:p>
          <a:endParaRPr lang="en-GB"/>
        </a:p>
      </dgm:t>
    </dgm:pt>
    <dgm:pt modelId="{ECCECA40-554F-4F49-B6BC-13A32260805C}">
      <dgm:prSe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demand for UEC</a:t>
          </a:r>
        </a:p>
      </dgm:t>
    </dgm:pt>
    <dgm:pt modelId="{FE0EE1C2-0B97-41C9-80C3-12D638730742}" type="parTrans" cxnId="{09E12F70-90C1-4153-8508-59EEC9281050}">
      <dgm:prSet/>
      <dgm:spPr/>
      <dgm:t>
        <a:bodyPr/>
        <a:lstStyle/>
        <a:p>
          <a:endParaRPr lang="en-GB"/>
        </a:p>
      </dgm:t>
    </dgm:pt>
    <dgm:pt modelId="{6B6D0D8E-BE61-4098-8442-DDBF64A878C6}" type="sibTrans" cxnId="{09E12F70-90C1-4153-8508-59EEC9281050}">
      <dgm:prSet/>
      <dgm:spPr/>
      <dgm:t>
        <a:bodyPr/>
        <a:lstStyle/>
        <a:p>
          <a:endParaRPr lang="en-GB"/>
        </a:p>
      </dgm:t>
    </dgm:pt>
    <dgm:pt modelId="{BEC7DC03-0684-4F9A-8473-B24C98BA377A}">
      <dgm:prSe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emergency admissions to hospital</a:t>
          </a:r>
        </a:p>
      </dgm:t>
    </dgm:pt>
    <dgm:pt modelId="{7F18A416-663C-4748-978C-6AE7F02F6834}" type="parTrans" cxnId="{3686C5A4-1A3B-4FB5-9147-BB5D902FAF02}">
      <dgm:prSet/>
      <dgm:spPr/>
      <dgm:t>
        <a:bodyPr/>
        <a:lstStyle/>
        <a:p>
          <a:endParaRPr lang="en-GB"/>
        </a:p>
      </dgm:t>
    </dgm:pt>
    <dgm:pt modelId="{3CD47870-315A-4585-8BF7-66B59063838D}" type="sibTrans" cxnId="{3686C5A4-1A3B-4FB5-9147-BB5D902FAF02}">
      <dgm:prSet/>
      <dgm:spPr/>
      <dgm:t>
        <a:bodyPr/>
        <a:lstStyle/>
        <a:p>
          <a:endParaRPr lang="en-GB"/>
        </a:p>
      </dgm:t>
    </dgm:pt>
    <dgm:pt modelId="{64446D16-663B-494B-BF52-B0D6632FF2FF}">
      <dgm:prSe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Safe &amp; effective discharge</a:t>
          </a:r>
        </a:p>
      </dgm:t>
    </dgm:pt>
    <dgm:pt modelId="{F4959BBA-06D3-4303-9A32-D385258ADB50}" type="parTrans" cxnId="{6DE5ECAC-E1CC-4F67-8212-0A58D1065FCC}">
      <dgm:prSet/>
      <dgm:spPr/>
      <dgm:t>
        <a:bodyPr/>
        <a:lstStyle/>
        <a:p>
          <a:endParaRPr lang="en-GB"/>
        </a:p>
      </dgm:t>
    </dgm:pt>
    <dgm:pt modelId="{D1BA82B1-44A0-41D2-AD27-A59DFC11250B}" type="sibTrans" cxnId="{6DE5ECAC-E1CC-4F67-8212-0A58D1065FCC}">
      <dgm:prSet/>
      <dgm:spPr/>
      <dgm:t>
        <a:bodyPr/>
        <a:lstStyle/>
        <a:p>
          <a:endParaRPr lang="en-GB"/>
        </a:p>
      </dgm:t>
    </dgm:pt>
    <dgm:pt modelId="{1AE8864B-6DA0-41E1-BEC6-4547BCEE36AF}" type="pres">
      <dgm:prSet presAssocID="{BD662B7E-230B-4522-BD64-0D8F9A142A02}" presName="Name0" presStyleCnt="0">
        <dgm:presLayoutVars>
          <dgm:dir/>
          <dgm:animLvl val="lvl"/>
          <dgm:resizeHandles val="exact"/>
        </dgm:presLayoutVars>
      </dgm:prSet>
      <dgm:spPr/>
    </dgm:pt>
    <dgm:pt modelId="{535D7B36-92DE-434A-8E13-AD3BD2D9E927}" type="pres">
      <dgm:prSet presAssocID="{ECCECA40-554F-4F49-B6BC-13A32260805C}" presName="parTxOnly" presStyleLbl="node1" presStyleIdx="0" presStyleCnt="5">
        <dgm:presLayoutVars>
          <dgm:chMax val="0"/>
          <dgm:chPref val="0"/>
          <dgm:bulletEnabled val="1"/>
        </dgm:presLayoutVars>
      </dgm:prSet>
      <dgm:spPr/>
    </dgm:pt>
    <dgm:pt modelId="{6966DB5B-EF0A-41E5-85A0-7B92F7E59E3B}" type="pres">
      <dgm:prSet presAssocID="{6B6D0D8E-BE61-4098-8442-DDBF64A878C6}" presName="parTxOnlySpace" presStyleCnt="0"/>
      <dgm:spPr/>
    </dgm:pt>
    <dgm:pt modelId="{429F6010-D733-4A3F-837B-52259A463221}" type="pres">
      <dgm:prSet presAssocID="{A09031AE-E9C1-4DB1-A927-694F53BBCC5D}" presName="parTxOnly" presStyleLbl="node1" presStyleIdx="1" presStyleCnt="5">
        <dgm:presLayoutVars>
          <dgm:chMax val="0"/>
          <dgm:chPref val="0"/>
          <dgm:bulletEnabled val="1"/>
        </dgm:presLayoutVars>
      </dgm:prSet>
      <dgm:spPr/>
    </dgm:pt>
    <dgm:pt modelId="{3D88071E-000B-43C6-A45B-2CB61291DB03}" type="pres">
      <dgm:prSet presAssocID="{26C3CA0B-6D2A-4F23-9ED5-42CACC698BD1}" presName="parTxOnlySpace" presStyleCnt="0"/>
      <dgm:spPr/>
    </dgm:pt>
    <dgm:pt modelId="{B6C4A2A5-E756-411F-8FCF-371E70623196}" type="pres">
      <dgm:prSet presAssocID="{996031AD-4ADC-48D1-A6D4-54CD6068C19B}" presName="parTxOnly" presStyleLbl="node1" presStyleIdx="2" presStyleCnt="5">
        <dgm:presLayoutVars>
          <dgm:chMax val="0"/>
          <dgm:chPref val="0"/>
          <dgm:bulletEnabled val="1"/>
        </dgm:presLayoutVars>
      </dgm:prSet>
      <dgm:spPr/>
    </dgm:pt>
    <dgm:pt modelId="{1F7FDEB8-84A4-4D68-8BD9-BA24AA2115D2}" type="pres">
      <dgm:prSet presAssocID="{A877D6E2-C057-4481-85AD-76AE0B2CC18D}" presName="parTxOnlySpace" presStyleCnt="0"/>
      <dgm:spPr/>
    </dgm:pt>
    <dgm:pt modelId="{184FBFA1-4857-4A49-8705-E91EFAF7B9C4}" type="pres">
      <dgm:prSet presAssocID="{BEC7DC03-0684-4F9A-8473-B24C98BA377A}" presName="parTxOnly" presStyleLbl="node1" presStyleIdx="3" presStyleCnt="5">
        <dgm:presLayoutVars>
          <dgm:chMax val="0"/>
          <dgm:chPref val="0"/>
          <dgm:bulletEnabled val="1"/>
        </dgm:presLayoutVars>
      </dgm:prSet>
      <dgm:spPr/>
    </dgm:pt>
    <dgm:pt modelId="{3D8716A7-85BF-44C1-AB40-0AD1983A134F}" type="pres">
      <dgm:prSet presAssocID="{3CD47870-315A-4585-8BF7-66B59063838D}" presName="parTxOnlySpace" presStyleCnt="0"/>
      <dgm:spPr/>
    </dgm:pt>
    <dgm:pt modelId="{DF153D6D-038F-494C-A176-0A3F7E0D381D}" type="pres">
      <dgm:prSet presAssocID="{64446D16-663B-494B-BF52-B0D6632FF2FF}" presName="parTxOnly" presStyleLbl="node1" presStyleIdx="4" presStyleCnt="5">
        <dgm:presLayoutVars>
          <dgm:chMax val="0"/>
          <dgm:chPref val="0"/>
          <dgm:bulletEnabled val="1"/>
        </dgm:presLayoutVars>
      </dgm:prSet>
      <dgm:spPr/>
    </dgm:pt>
  </dgm:ptLst>
  <dgm:cxnLst>
    <dgm:cxn modelId="{221EEB1D-FAB0-4808-A0FA-162F73B43E54}" type="presOf" srcId="{64446D16-663B-494B-BF52-B0D6632FF2FF}" destId="{DF153D6D-038F-494C-A176-0A3F7E0D381D}" srcOrd="0" destOrd="0" presId="urn:microsoft.com/office/officeart/2005/8/layout/chevron1"/>
    <dgm:cxn modelId="{5C41B53E-CBB5-4428-B01C-1A6564B1789A}" type="presOf" srcId="{ECCECA40-554F-4F49-B6BC-13A32260805C}" destId="{535D7B36-92DE-434A-8E13-AD3BD2D9E927}" srcOrd="0" destOrd="0" presId="urn:microsoft.com/office/officeart/2005/8/layout/chevron1"/>
    <dgm:cxn modelId="{4C0DBC57-9015-4635-B8A7-AE542E326CE9}" type="presOf" srcId="{BEC7DC03-0684-4F9A-8473-B24C98BA377A}" destId="{184FBFA1-4857-4A49-8705-E91EFAF7B9C4}" srcOrd="0" destOrd="0" presId="urn:microsoft.com/office/officeart/2005/8/layout/chevron1"/>
    <dgm:cxn modelId="{7B331259-498B-45BF-8564-19CE74447573}" srcId="{BD662B7E-230B-4522-BD64-0D8F9A142A02}" destId="{A09031AE-E9C1-4DB1-A927-694F53BBCC5D}" srcOrd="1" destOrd="0" parTransId="{114E9D7C-7F03-4811-9BDF-31EB08B60579}" sibTransId="{26C3CA0B-6D2A-4F23-9ED5-42CACC698BD1}"/>
    <dgm:cxn modelId="{12B7C46F-4262-4005-B811-DC28341A09F0}" type="presOf" srcId="{BD662B7E-230B-4522-BD64-0D8F9A142A02}" destId="{1AE8864B-6DA0-41E1-BEC6-4547BCEE36AF}" srcOrd="0" destOrd="0" presId="urn:microsoft.com/office/officeart/2005/8/layout/chevron1"/>
    <dgm:cxn modelId="{09E12F70-90C1-4153-8508-59EEC9281050}" srcId="{BD662B7E-230B-4522-BD64-0D8F9A142A02}" destId="{ECCECA40-554F-4F49-B6BC-13A32260805C}" srcOrd="0" destOrd="0" parTransId="{FE0EE1C2-0B97-41C9-80C3-12D638730742}" sibTransId="{6B6D0D8E-BE61-4098-8442-DDBF64A878C6}"/>
    <dgm:cxn modelId="{F9419370-45B5-4A1F-AA29-00FBA9454E39}" type="presOf" srcId="{A09031AE-E9C1-4DB1-A927-694F53BBCC5D}" destId="{429F6010-D733-4A3F-837B-52259A463221}" srcOrd="0" destOrd="0" presId="urn:microsoft.com/office/officeart/2005/8/layout/chevron1"/>
    <dgm:cxn modelId="{70DC577C-0CC5-4A57-B4A3-A1A0DB4975D2}" srcId="{BD662B7E-230B-4522-BD64-0D8F9A142A02}" destId="{996031AD-4ADC-48D1-A6D4-54CD6068C19B}" srcOrd="2" destOrd="0" parTransId="{4FCA0313-DA00-4345-B53D-D85DF2F9A317}" sibTransId="{A877D6E2-C057-4481-85AD-76AE0B2CC18D}"/>
    <dgm:cxn modelId="{3686C5A4-1A3B-4FB5-9147-BB5D902FAF02}" srcId="{BD662B7E-230B-4522-BD64-0D8F9A142A02}" destId="{BEC7DC03-0684-4F9A-8473-B24C98BA377A}" srcOrd="3" destOrd="0" parTransId="{7F18A416-663C-4748-978C-6AE7F02F6834}" sibTransId="{3CD47870-315A-4585-8BF7-66B59063838D}"/>
    <dgm:cxn modelId="{6DE5ECAC-E1CC-4F67-8212-0A58D1065FCC}" srcId="{BD662B7E-230B-4522-BD64-0D8F9A142A02}" destId="{64446D16-663B-494B-BF52-B0D6632FF2FF}" srcOrd="4" destOrd="0" parTransId="{F4959BBA-06D3-4303-9A32-D385258ADB50}" sibTransId="{D1BA82B1-44A0-41D2-AD27-A59DFC11250B}"/>
    <dgm:cxn modelId="{06BA52CE-5FE9-4FA8-8732-1FB731E6B9E7}" type="presOf" srcId="{996031AD-4ADC-48D1-A6D4-54CD6068C19B}" destId="{B6C4A2A5-E756-411F-8FCF-371E70623196}" srcOrd="0" destOrd="0" presId="urn:microsoft.com/office/officeart/2005/8/layout/chevron1"/>
    <dgm:cxn modelId="{040ACFE1-B372-452A-8219-E00437F89E16}" type="presParOf" srcId="{1AE8864B-6DA0-41E1-BEC6-4547BCEE36AF}" destId="{535D7B36-92DE-434A-8E13-AD3BD2D9E927}" srcOrd="0" destOrd="0" presId="urn:microsoft.com/office/officeart/2005/8/layout/chevron1"/>
    <dgm:cxn modelId="{C1247337-73FA-4768-83D7-9D780198ACFF}" type="presParOf" srcId="{1AE8864B-6DA0-41E1-BEC6-4547BCEE36AF}" destId="{6966DB5B-EF0A-41E5-85A0-7B92F7E59E3B}" srcOrd="1" destOrd="0" presId="urn:microsoft.com/office/officeart/2005/8/layout/chevron1"/>
    <dgm:cxn modelId="{A0D50B62-BA7C-424D-82C2-B5050237C02B}" type="presParOf" srcId="{1AE8864B-6DA0-41E1-BEC6-4547BCEE36AF}" destId="{429F6010-D733-4A3F-837B-52259A463221}" srcOrd="2" destOrd="0" presId="urn:microsoft.com/office/officeart/2005/8/layout/chevron1"/>
    <dgm:cxn modelId="{21795D06-A860-4F21-B083-A77093B23AB6}" type="presParOf" srcId="{1AE8864B-6DA0-41E1-BEC6-4547BCEE36AF}" destId="{3D88071E-000B-43C6-A45B-2CB61291DB03}" srcOrd="3" destOrd="0" presId="urn:microsoft.com/office/officeart/2005/8/layout/chevron1"/>
    <dgm:cxn modelId="{DBE8DD13-8E1D-4B8D-847B-8E84C328CF67}" type="presParOf" srcId="{1AE8864B-6DA0-41E1-BEC6-4547BCEE36AF}" destId="{B6C4A2A5-E756-411F-8FCF-371E70623196}" srcOrd="4" destOrd="0" presId="urn:microsoft.com/office/officeart/2005/8/layout/chevron1"/>
    <dgm:cxn modelId="{07247052-CD16-42B4-9D9B-D64C542EF118}" type="presParOf" srcId="{1AE8864B-6DA0-41E1-BEC6-4547BCEE36AF}" destId="{1F7FDEB8-84A4-4D68-8BD9-BA24AA2115D2}" srcOrd="5" destOrd="0" presId="urn:microsoft.com/office/officeart/2005/8/layout/chevron1"/>
    <dgm:cxn modelId="{EE3CCB6C-2F93-4A05-A400-F4E4A57BF74C}" type="presParOf" srcId="{1AE8864B-6DA0-41E1-BEC6-4547BCEE36AF}" destId="{184FBFA1-4857-4A49-8705-E91EFAF7B9C4}" srcOrd="6" destOrd="0" presId="urn:microsoft.com/office/officeart/2005/8/layout/chevron1"/>
    <dgm:cxn modelId="{D6669A6D-A2F5-46D6-A268-BB96E40CD646}" type="presParOf" srcId="{1AE8864B-6DA0-41E1-BEC6-4547BCEE36AF}" destId="{3D8716A7-85BF-44C1-AB40-0AD1983A134F}" srcOrd="7" destOrd="0" presId="urn:microsoft.com/office/officeart/2005/8/layout/chevron1"/>
    <dgm:cxn modelId="{91E82EC6-2521-4543-AA97-C8FACD92CE21}" type="presParOf" srcId="{1AE8864B-6DA0-41E1-BEC6-4547BCEE36AF}" destId="{DF153D6D-038F-494C-A176-0A3F7E0D381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662B7E-230B-4522-BD64-0D8F9A142A02}" type="doc">
      <dgm:prSet loTypeId="urn:microsoft.com/office/officeart/2005/8/layout/chevron1" loCatId="process" qsTypeId="urn:microsoft.com/office/officeart/2005/8/quickstyle/simple3" qsCatId="simple" csTypeId="urn:microsoft.com/office/officeart/2005/8/colors/accent1_2" csCatId="accent1" phldr="1"/>
      <dgm:spPr/>
    </dgm:pt>
    <dgm:pt modelId="{A09031AE-E9C1-4DB1-A927-694F53BBCC5D}">
      <dgm:prSet phldrT="[Tex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ambulance conveyances</a:t>
          </a:r>
        </a:p>
      </dgm:t>
    </dgm:pt>
    <dgm:pt modelId="{114E9D7C-7F03-4811-9BDF-31EB08B60579}" type="parTrans" cxnId="{7B331259-498B-45BF-8564-19CE74447573}">
      <dgm:prSet/>
      <dgm:spPr/>
      <dgm:t>
        <a:bodyPr/>
        <a:lstStyle/>
        <a:p>
          <a:endParaRPr lang="en-GB"/>
        </a:p>
      </dgm:t>
    </dgm:pt>
    <dgm:pt modelId="{26C3CA0B-6D2A-4F23-9ED5-42CACC698BD1}" type="sibTrans" cxnId="{7B331259-498B-45BF-8564-19CE74447573}">
      <dgm:prSet/>
      <dgm:spPr/>
      <dgm:t>
        <a:bodyPr/>
        <a:lstStyle/>
        <a:p>
          <a:endParaRPr lang="en-GB"/>
        </a:p>
      </dgm:t>
    </dgm:pt>
    <dgm:pt modelId="{996031AD-4ADC-48D1-A6D4-54CD6068C19B}">
      <dgm:prSet phldrT="[Tex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ED attendance</a:t>
          </a:r>
        </a:p>
      </dgm:t>
    </dgm:pt>
    <dgm:pt modelId="{4FCA0313-DA00-4345-B53D-D85DF2F9A317}" type="parTrans" cxnId="{70DC577C-0CC5-4A57-B4A3-A1A0DB4975D2}">
      <dgm:prSet/>
      <dgm:spPr/>
      <dgm:t>
        <a:bodyPr/>
        <a:lstStyle/>
        <a:p>
          <a:endParaRPr lang="en-GB"/>
        </a:p>
      </dgm:t>
    </dgm:pt>
    <dgm:pt modelId="{A877D6E2-C057-4481-85AD-76AE0B2CC18D}" type="sibTrans" cxnId="{70DC577C-0CC5-4A57-B4A3-A1A0DB4975D2}">
      <dgm:prSet/>
      <dgm:spPr/>
      <dgm:t>
        <a:bodyPr/>
        <a:lstStyle/>
        <a:p>
          <a:endParaRPr lang="en-GB"/>
        </a:p>
      </dgm:t>
    </dgm:pt>
    <dgm:pt modelId="{ECCECA40-554F-4F49-B6BC-13A32260805C}">
      <dgm:prSet custT="1"/>
      <dgm:spPr>
        <a:solidFill>
          <a:schemeClr val="accent1">
            <a:lumMod val="20000"/>
            <a:lumOff val="80000"/>
          </a:schemeClr>
        </a:solidFill>
      </dgm:spPr>
      <dgm:t>
        <a:bodyPr/>
        <a:lstStyle/>
        <a:p>
          <a:r>
            <a:rPr lang="en-GB" sz="1400" dirty="0">
              <a:latin typeface="Arial" panose="020B0604020202020204" pitchFamily="34" charset="0"/>
              <a:cs typeface="Arial" panose="020B0604020202020204" pitchFamily="34" charset="0"/>
            </a:rPr>
            <a:t>Reduce demand for UEC</a:t>
          </a:r>
        </a:p>
      </dgm:t>
    </dgm:pt>
    <dgm:pt modelId="{FE0EE1C2-0B97-41C9-80C3-12D638730742}" type="parTrans" cxnId="{09E12F70-90C1-4153-8508-59EEC9281050}">
      <dgm:prSet/>
      <dgm:spPr/>
      <dgm:t>
        <a:bodyPr/>
        <a:lstStyle/>
        <a:p>
          <a:endParaRPr lang="en-GB"/>
        </a:p>
      </dgm:t>
    </dgm:pt>
    <dgm:pt modelId="{6B6D0D8E-BE61-4098-8442-DDBF64A878C6}" type="sibTrans" cxnId="{09E12F70-90C1-4153-8508-59EEC9281050}">
      <dgm:prSet/>
      <dgm:spPr/>
      <dgm:t>
        <a:bodyPr/>
        <a:lstStyle/>
        <a:p>
          <a:endParaRPr lang="en-GB"/>
        </a:p>
      </dgm:t>
    </dgm:pt>
    <dgm:pt modelId="{BEC7DC03-0684-4F9A-8473-B24C98BA377A}">
      <dgm:prSet custT="1"/>
      <dgm:spPr>
        <a:solidFill>
          <a:schemeClr val="accent1">
            <a:lumMod val="60000"/>
            <a:lumOff val="40000"/>
          </a:schemeClr>
        </a:solidFill>
      </dgm:spPr>
      <dgm:t>
        <a:bodyPr/>
        <a:lstStyle/>
        <a:p>
          <a:r>
            <a:rPr lang="en-GB" sz="1400" dirty="0">
              <a:latin typeface="Arial" panose="020B0604020202020204" pitchFamily="34" charset="0"/>
              <a:cs typeface="Arial" panose="020B0604020202020204" pitchFamily="34" charset="0"/>
            </a:rPr>
            <a:t>Reduce emergency admissions to hospital</a:t>
          </a:r>
        </a:p>
      </dgm:t>
    </dgm:pt>
    <dgm:pt modelId="{7F18A416-663C-4748-978C-6AE7F02F6834}" type="parTrans" cxnId="{3686C5A4-1A3B-4FB5-9147-BB5D902FAF02}">
      <dgm:prSet/>
      <dgm:spPr/>
      <dgm:t>
        <a:bodyPr/>
        <a:lstStyle/>
        <a:p>
          <a:endParaRPr lang="en-GB"/>
        </a:p>
      </dgm:t>
    </dgm:pt>
    <dgm:pt modelId="{3CD47870-315A-4585-8BF7-66B59063838D}" type="sibTrans" cxnId="{3686C5A4-1A3B-4FB5-9147-BB5D902FAF02}">
      <dgm:prSet/>
      <dgm:spPr/>
      <dgm:t>
        <a:bodyPr/>
        <a:lstStyle/>
        <a:p>
          <a:endParaRPr lang="en-GB"/>
        </a:p>
      </dgm:t>
    </dgm:pt>
    <dgm:pt modelId="{64446D16-663B-494B-BF52-B0D6632FF2FF}">
      <dgm:prSet custT="1"/>
      <dgm:spPr/>
      <dgm:t>
        <a:bodyPr/>
        <a:lstStyle/>
        <a:p>
          <a:r>
            <a:rPr lang="en-GB" sz="1400" dirty="0">
              <a:latin typeface="Arial" panose="020B0604020202020204" pitchFamily="34" charset="0"/>
              <a:cs typeface="Arial" panose="020B0604020202020204" pitchFamily="34" charset="0"/>
            </a:rPr>
            <a:t>Safe &amp; effective discharge</a:t>
          </a:r>
        </a:p>
      </dgm:t>
    </dgm:pt>
    <dgm:pt modelId="{F4959BBA-06D3-4303-9A32-D385258ADB50}" type="parTrans" cxnId="{6DE5ECAC-E1CC-4F67-8212-0A58D1065FCC}">
      <dgm:prSet/>
      <dgm:spPr/>
      <dgm:t>
        <a:bodyPr/>
        <a:lstStyle/>
        <a:p>
          <a:endParaRPr lang="en-GB"/>
        </a:p>
      </dgm:t>
    </dgm:pt>
    <dgm:pt modelId="{D1BA82B1-44A0-41D2-AD27-A59DFC11250B}" type="sibTrans" cxnId="{6DE5ECAC-E1CC-4F67-8212-0A58D1065FCC}">
      <dgm:prSet/>
      <dgm:spPr/>
      <dgm:t>
        <a:bodyPr/>
        <a:lstStyle/>
        <a:p>
          <a:endParaRPr lang="en-GB"/>
        </a:p>
      </dgm:t>
    </dgm:pt>
    <dgm:pt modelId="{1AE8864B-6DA0-41E1-BEC6-4547BCEE36AF}" type="pres">
      <dgm:prSet presAssocID="{BD662B7E-230B-4522-BD64-0D8F9A142A02}" presName="Name0" presStyleCnt="0">
        <dgm:presLayoutVars>
          <dgm:dir/>
          <dgm:animLvl val="lvl"/>
          <dgm:resizeHandles val="exact"/>
        </dgm:presLayoutVars>
      </dgm:prSet>
      <dgm:spPr/>
    </dgm:pt>
    <dgm:pt modelId="{535D7B36-92DE-434A-8E13-AD3BD2D9E927}" type="pres">
      <dgm:prSet presAssocID="{ECCECA40-554F-4F49-B6BC-13A32260805C}" presName="parTxOnly" presStyleLbl="node1" presStyleIdx="0" presStyleCnt="5">
        <dgm:presLayoutVars>
          <dgm:chMax val="0"/>
          <dgm:chPref val="0"/>
          <dgm:bulletEnabled val="1"/>
        </dgm:presLayoutVars>
      </dgm:prSet>
      <dgm:spPr/>
    </dgm:pt>
    <dgm:pt modelId="{6966DB5B-EF0A-41E5-85A0-7B92F7E59E3B}" type="pres">
      <dgm:prSet presAssocID="{6B6D0D8E-BE61-4098-8442-DDBF64A878C6}" presName="parTxOnlySpace" presStyleCnt="0"/>
      <dgm:spPr/>
    </dgm:pt>
    <dgm:pt modelId="{429F6010-D733-4A3F-837B-52259A463221}" type="pres">
      <dgm:prSet presAssocID="{A09031AE-E9C1-4DB1-A927-694F53BBCC5D}" presName="parTxOnly" presStyleLbl="node1" presStyleIdx="1" presStyleCnt="5">
        <dgm:presLayoutVars>
          <dgm:chMax val="0"/>
          <dgm:chPref val="0"/>
          <dgm:bulletEnabled val="1"/>
        </dgm:presLayoutVars>
      </dgm:prSet>
      <dgm:spPr/>
    </dgm:pt>
    <dgm:pt modelId="{3D88071E-000B-43C6-A45B-2CB61291DB03}" type="pres">
      <dgm:prSet presAssocID="{26C3CA0B-6D2A-4F23-9ED5-42CACC698BD1}" presName="parTxOnlySpace" presStyleCnt="0"/>
      <dgm:spPr/>
    </dgm:pt>
    <dgm:pt modelId="{B6C4A2A5-E756-411F-8FCF-371E70623196}" type="pres">
      <dgm:prSet presAssocID="{996031AD-4ADC-48D1-A6D4-54CD6068C19B}" presName="parTxOnly" presStyleLbl="node1" presStyleIdx="2" presStyleCnt="5">
        <dgm:presLayoutVars>
          <dgm:chMax val="0"/>
          <dgm:chPref val="0"/>
          <dgm:bulletEnabled val="1"/>
        </dgm:presLayoutVars>
      </dgm:prSet>
      <dgm:spPr/>
    </dgm:pt>
    <dgm:pt modelId="{1F7FDEB8-84A4-4D68-8BD9-BA24AA2115D2}" type="pres">
      <dgm:prSet presAssocID="{A877D6E2-C057-4481-85AD-76AE0B2CC18D}" presName="parTxOnlySpace" presStyleCnt="0"/>
      <dgm:spPr/>
    </dgm:pt>
    <dgm:pt modelId="{184FBFA1-4857-4A49-8705-E91EFAF7B9C4}" type="pres">
      <dgm:prSet presAssocID="{BEC7DC03-0684-4F9A-8473-B24C98BA377A}" presName="parTxOnly" presStyleLbl="node1" presStyleIdx="3" presStyleCnt="5">
        <dgm:presLayoutVars>
          <dgm:chMax val="0"/>
          <dgm:chPref val="0"/>
          <dgm:bulletEnabled val="1"/>
        </dgm:presLayoutVars>
      </dgm:prSet>
      <dgm:spPr/>
    </dgm:pt>
    <dgm:pt modelId="{3D8716A7-85BF-44C1-AB40-0AD1983A134F}" type="pres">
      <dgm:prSet presAssocID="{3CD47870-315A-4585-8BF7-66B59063838D}" presName="parTxOnlySpace" presStyleCnt="0"/>
      <dgm:spPr/>
    </dgm:pt>
    <dgm:pt modelId="{DF153D6D-038F-494C-A176-0A3F7E0D381D}" type="pres">
      <dgm:prSet presAssocID="{64446D16-663B-494B-BF52-B0D6632FF2FF}" presName="parTxOnly" presStyleLbl="node1" presStyleIdx="4" presStyleCnt="5">
        <dgm:presLayoutVars>
          <dgm:chMax val="0"/>
          <dgm:chPref val="0"/>
          <dgm:bulletEnabled val="1"/>
        </dgm:presLayoutVars>
      </dgm:prSet>
      <dgm:spPr/>
    </dgm:pt>
  </dgm:ptLst>
  <dgm:cxnLst>
    <dgm:cxn modelId="{221EEB1D-FAB0-4808-A0FA-162F73B43E54}" type="presOf" srcId="{64446D16-663B-494B-BF52-B0D6632FF2FF}" destId="{DF153D6D-038F-494C-A176-0A3F7E0D381D}" srcOrd="0" destOrd="0" presId="urn:microsoft.com/office/officeart/2005/8/layout/chevron1"/>
    <dgm:cxn modelId="{5C41B53E-CBB5-4428-B01C-1A6564B1789A}" type="presOf" srcId="{ECCECA40-554F-4F49-B6BC-13A32260805C}" destId="{535D7B36-92DE-434A-8E13-AD3BD2D9E927}" srcOrd="0" destOrd="0" presId="urn:microsoft.com/office/officeart/2005/8/layout/chevron1"/>
    <dgm:cxn modelId="{4C0DBC57-9015-4635-B8A7-AE542E326CE9}" type="presOf" srcId="{BEC7DC03-0684-4F9A-8473-B24C98BA377A}" destId="{184FBFA1-4857-4A49-8705-E91EFAF7B9C4}" srcOrd="0" destOrd="0" presId="urn:microsoft.com/office/officeart/2005/8/layout/chevron1"/>
    <dgm:cxn modelId="{7B331259-498B-45BF-8564-19CE74447573}" srcId="{BD662B7E-230B-4522-BD64-0D8F9A142A02}" destId="{A09031AE-E9C1-4DB1-A927-694F53BBCC5D}" srcOrd="1" destOrd="0" parTransId="{114E9D7C-7F03-4811-9BDF-31EB08B60579}" sibTransId="{26C3CA0B-6D2A-4F23-9ED5-42CACC698BD1}"/>
    <dgm:cxn modelId="{12B7C46F-4262-4005-B811-DC28341A09F0}" type="presOf" srcId="{BD662B7E-230B-4522-BD64-0D8F9A142A02}" destId="{1AE8864B-6DA0-41E1-BEC6-4547BCEE36AF}" srcOrd="0" destOrd="0" presId="urn:microsoft.com/office/officeart/2005/8/layout/chevron1"/>
    <dgm:cxn modelId="{09E12F70-90C1-4153-8508-59EEC9281050}" srcId="{BD662B7E-230B-4522-BD64-0D8F9A142A02}" destId="{ECCECA40-554F-4F49-B6BC-13A32260805C}" srcOrd="0" destOrd="0" parTransId="{FE0EE1C2-0B97-41C9-80C3-12D638730742}" sibTransId="{6B6D0D8E-BE61-4098-8442-DDBF64A878C6}"/>
    <dgm:cxn modelId="{F9419370-45B5-4A1F-AA29-00FBA9454E39}" type="presOf" srcId="{A09031AE-E9C1-4DB1-A927-694F53BBCC5D}" destId="{429F6010-D733-4A3F-837B-52259A463221}" srcOrd="0" destOrd="0" presId="urn:microsoft.com/office/officeart/2005/8/layout/chevron1"/>
    <dgm:cxn modelId="{70DC577C-0CC5-4A57-B4A3-A1A0DB4975D2}" srcId="{BD662B7E-230B-4522-BD64-0D8F9A142A02}" destId="{996031AD-4ADC-48D1-A6D4-54CD6068C19B}" srcOrd="2" destOrd="0" parTransId="{4FCA0313-DA00-4345-B53D-D85DF2F9A317}" sibTransId="{A877D6E2-C057-4481-85AD-76AE0B2CC18D}"/>
    <dgm:cxn modelId="{3686C5A4-1A3B-4FB5-9147-BB5D902FAF02}" srcId="{BD662B7E-230B-4522-BD64-0D8F9A142A02}" destId="{BEC7DC03-0684-4F9A-8473-B24C98BA377A}" srcOrd="3" destOrd="0" parTransId="{7F18A416-663C-4748-978C-6AE7F02F6834}" sibTransId="{3CD47870-315A-4585-8BF7-66B59063838D}"/>
    <dgm:cxn modelId="{6DE5ECAC-E1CC-4F67-8212-0A58D1065FCC}" srcId="{BD662B7E-230B-4522-BD64-0D8F9A142A02}" destId="{64446D16-663B-494B-BF52-B0D6632FF2FF}" srcOrd="4" destOrd="0" parTransId="{F4959BBA-06D3-4303-9A32-D385258ADB50}" sibTransId="{D1BA82B1-44A0-41D2-AD27-A59DFC11250B}"/>
    <dgm:cxn modelId="{06BA52CE-5FE9-4FA8-8732-1FB731E6B9E7}" type="presOf" srcId="{996031AD-4ADC-48D1-A6D4-54CD6068C19B}" destId="{B6C4A2A5-E756-411F-8FCF-371E70623196}" srcOrd="0" destOrd="0" presId="urn:microsoft.com/office/officeart/2005/8/layout/chevron1"/>
    <dgm:cxn modelId="{040ACFE1-B372-452A-8219-E00437F89E16}" type="presParOf" srcId="{1AE8864B-6DA0-41E1-BEC6-4547BCEE36AF}" destId="{535D7B36-92DE-434A-8E13-AD3BD2D9E927}" srcOrd="0" destOrd="0" presId="urn:microsoft.com/office/officeart/2005/8/layout/chevron1"/>
    <dgm:cxn modelId="{C1247337-73FA-4768-83D7-9D780198ACFF}" type="presParOf" srcId="{1AE8864B-6DA0-41E1-BEC6-4547BCEE36AF}" destId="{6966DB5B-EF0A-41E5-85A0-7B92F7E59E3B}" srcOrd="1" destOrd="0" presId="urn:microsoft.com/office/officeart/2005/8/layout/chevron1"/>
    <dgm:cxn modelId="{A0D50B62-BA7C-424D-82C2-B5050237C02B}" type="presParOf" srcId="{1AE8864B-6DA0-41E1-BEC6-4547BCEE36AF}" destId="{429F6010-D733-4A3F-837B-52259A463221}" srcOrd="2" destOrd="0" presId="urn:microsoft.com/office/officeart/2005/8/layout/chevron1"/>
    <dgm:cxn modelId="{21795D06-A860-4F21-B083-A77093B23AB6}" type="presParOf" srcId="{1AE8864B-6DA0-41E1-BEC6-4547BCEE36AF}" destId="{3D88071E-000B-43C6-A45B-2CB61291DB03}" srcOrd="3" destOrd="0" presId="urn:microsoft.com/office/officeart/2005/8/layout/chevron1"/>
    <dgm:cxn modelId="{DBE8DD13-8E1D-4B8D-847B-8E84C328CF67}" type="presParOf" srcId="{1AE8864B-6DA0-41E1-BEC6-4547BCEE36AF}" destId="{B6C4A2A5-E756-411F-8FCF-371E70623196}" srcOrd="4" destOrd="0" presId="urn:microsoft.com/office/officeart/2005/8/layout/chevron1"/>
    <dgm:cxn modelId="{07247052-CD16-42B4-9D9B-D64C542EF118}" type="presParOf" srcId="{1AE8864B-6DA0-41E1-BEC6-4547BCEE36AF}" destId="{1F7FDEB8-84A4-4D68-8BD9-BA24AA2115D2}" srcOrd="5" destOrd="0" presId="urn:microsoft.com/office/officeart/2005/8/layout/chevron1"/>
    <dgm:cxn modelId="{EE3CCB6C-2F93-4A05-A400-F4E4A57BF74C}" type="presParOf" srcId="{1AE8864B-6DA0-41E1-BEC6-4547BCEE36AF}" destId="{184FBFA1-4857-4A49-8705-E91EFAF7B9C4}" srcOrd="6" destOrd="0" presId="urn:microsoft.com/office/officeart/2005/8/layout/chevron1"/>
    <dgm:cxn modelId="{D6669A6D-A2F5-46D6-A268-BB96E40CD646}" type="presParOf" srcId="{1AE8864B-6DA0-41E1-BEC6-4547BCEE36AF}" destId="{3D8716A7-85BF-44C1-AB40-0AD1983A134F}" srcOrd="7" destOrd="0" presId="urn:microsoft.com/office/officeart/2005/8/layout/chevron1"/>
    <dgm:cxn modelId="{91E82EC6-2521-4543-AA97-C8FACD92CE21}" type="presParOf" srcId="{1AE8864B-6DA0-41E1-BEC6-4547BCEE36AF}" destId="{DF153D6D-038F-494C-A176-0A3F7E0D381D}"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4686E-F673-469B-95CA-523BA7588FD1}">
      <dsp:nvSpPr>
        <dsp:cNvPr id="0" name=""/>
        <dsp:cNvSpPr/>
      </dsp:nvSpPr>
      <dsp:spPr>
        <a:xfrm>
          <a:off x="2057" y="457192"/>
          <a:ext cx="1831293" cy="732517"/>
        </a:xfrm>
        <a:prstGeom prst="chevron">
          <a:avLst/>
        </a:prstGeom>
        <a:solidFill>
          <a:srgbClr val="41C7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"Generally healthy"	</a:t>
          </a:r>
        </a:p>
      </dsp:txBody>
      <dsp:txXfrm>
        <a:off x="368316" y="457192"/>
        <a:ext cx="1098776" cy="732517"/>
      </dsp:txXfrm>
    </dsp:sp>
    <dsp:sp modelId="{E47225F7-B254-4BAC-8FFA-42E2848AEECC}">
      <dsp:nvSpPr>
        <dsp:cNvPr id="0" name=""/>
        <dsp:cNvSpPr/>
      </dsp:nvSpPr>
      <dsp:spPr>
        <a:xfrm>
          <a:off x="1650221" y="457192"/>
          <a:ext cx="1831293" cy="732517"/>
        </a:xfrm>
        <a:prstGeom prst="chevron">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dirty="0"/>
            <a:t>Living with Illness	</a:t>
          </a:r>
        </a:p>
      </dsp:txBody>
      <dsp:txXfrm>
        <a:off x="2016480" y="457192"/>
        <a:ext cx="1098776" cy="732517"/>
      </dsp:txXfrm>
    </dsp:sp>
    <dsp:sp modelId="{6A57FD15-261F-4B35-B315-5230956A7105}">
      <dsp:nvSpPr>
        <dsp:cNvPr id="0" name=""/>
        <dsp:cNvSpPr/>
      </dsp:nvSpPr>
      <dsp:spPr>
        <a:xfrm>
          <a:off x="3298386" y="457192"/>
          <a:ext cx="1831293" cy="732517"/>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a:t>Lower Complexity</a:t>
          </a:r>
        </a:p>
      </dsp:txBody>
      <dsp:txXfrm>
        <a:off x="3664645" y="457192"/>
        <a:ext cx="1098776" cy="732517"/>
      </dsp:txXfrm>
    </dsp:sp>
    <dsp:sp modelId="{613E038E-1FDC-488C-AFF7-6FB3A05A31ED}">
      <dsp:nvSpPr>
        <dsp:cNvPr id="0" name=""/>
        <dsp:cNvSpPr/>
      </dsp:nvSpPr>
      <dsp:spPr>
        <a:xfrm>
          <a:off x="4946550" y="457192"/>
          <a:ext cx="1831293" cy="732517"/>
        </a:xfrm>
        <a:prstGeom prst="chevron">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a:t>Advanced Disease &amp; Complexity</a:t>
          </a:r>
        </a:p>
      </dsp:txBody>
      <dsp:txXfrm>
        <a:off x="5312809" y="457192"/>
        <a:ext cx="1098776" cy="732517"/>
      </dsp:txXfrm>
    </dsp:sp>
    <dsp:sp modelId="{987BFAC3-C564-4DA4-9353-E81514601B40}">
      <dsp:nvSpPr>
        <dsp:cNvPr id="0" name=""/>
        <dsp:cNvSpPr/>
      </dsp:nvSpPr>
      <dsp:spPr>
        <a:xfrm>
          <a:off x="6594714" y="457192"/>
          <a:ext cx="1831293" cy="732517"/>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GB" sz="1600" kern="1200"/>
            <a:t>End of Life, Frailty &amp; Dementia</a:t>
          </a:r>
        </a:p>
      </dsp:txBody>
      <dsp:txXfrm>
        <a:off x="6960973" y="457192"/>
        <a:ext cx="1098776" cy="732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7B36-92DE-434A-8E13-AD3BD2D9E927}">
      <dsp:nvSpPr>
        <dsp:cNvPr id="0" name=""/>
        <dsp:cNvSpPr/>
      </dsp:nvSpPr>
      <dsp:spPr>
        <a:xfrm>
          <a:off x="2502" y="1109220"/>
          <a:ext cx="2227272" cy="89090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demand for UEC</a:t>
          </a:r>
        </a:p>
      </dsp:txBody>
      <dsp:txXfrm>
        <a:off x="447956" y="1109220"/>
        <a:ext cx="1336364" cy="890908"/>
      </dsp:txXfrm>
    </dsp:sp>
    <dsp:sp modelId="{429F6010-D733-4A3F-837B-52259A463221}">
      <dsp:nvSpPr>
        <dsp:cNvPr id="0" name=""/>
        <dsp:cNvSpPr/>
      </dsp:nvSpPr>
      <dsp:spPr>
        <a:xfrm>
          <a:off x="2007047" y="1109220"/>
          <a:ext cx="2227272" cy="89090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ambulance conveyances</a:t>
          </a:r>
        </a:p>
      </dsp:txBody>
      <dsp:txXfrm>
        <a:off x="2452501" y="1109220"/>
        <a:ext cx="1336364" cy="890908"/>
      </dsp:txXfrm>
    </dsp:sp>
    <dsp:sp modelId="{B6C4A2A5-E756-411F-8FCF-371E70623196}">
      <dsp:nvSpPr>
        <dsp:cNvPr id="0" name=""/>
        <dsp:cNvSpPr/>
      </dsp:nvSpPr>
      <dsp:spPr>
        <a:xfrm>
          <a:off x="4011592" y="1109220"/>
          <a:ext cx="2227272" cy="89090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ED attendance</a:t>
          </a:r>
        </a:p>
      </dsp:txBody>
      <dsp:txXfrm>
        <a:off x="4457046" y="1109220"/>
        <a:ext cx="1336364" cy="890908"/>
      </dsp:txXfrm>
    </dsp:sp>
    <dsp:sp modelId="{184FBFA1-4857-4A49-8705-E91EFAF7B9C4}">
      <dsp:nvSpPr>
        <dsp:cNvPr id="0" name=""/>
        <dsp:cNvSpPr/>
      </dsp:nvSpPr>
      <dsp:spPr>
        <a:xfrm>
          <a:off x="6016137" y="1109220"/>
          <a:ext cx="2227272" cy="89090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emergency admissions to hospital</a:t>
          </a:r>
        </a:p>
      </dsp:txBody>
      <dsp:txXfrm>
        <a:off x="6461591" y="1109220"/>
        <a:ext cx="1336364" cy="890908"/>
      </dsp:txXfrm>
    </dsp:sp>
    <dsp:sp modelId="{DF153D6D-038F-494C-A176-0A3F7E0D381D}">
      <dsp:nvSpPr>
        <dsp:cNvPr id="0" name=""/>
        <dsp:cNvSpPr/>
      </dsp:nvSpPr>
      <dsp:spPr>
        <a:xfrm>
          <a:off x="8020682" y="1109220"/>
          <a:ext cx="2227272" cy="89090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Safe &amp; effective discharge</a:t>
          </a:r>
        </a:p>
      </dsp:txBody>
      <dsp:txXfrm>
        <a:off x="8466136" y="1109220"/>
        <a:ext cx="1336364" cy="890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7B36-92DE-434A-8E13-AD3BD2D9E927}">
      <dsp:nvSpPr>
        <dsp:cNvPr id="0" name=""/>
        <dsp:cNvSpPr/>
      </dsp:nvSpPr>
      <dsp:spPr>
        <a:xfrm>
          <a:off x="2246" y="1027495"/>
          <a:ext cx="1999186" cy="799674"/>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demand for UEC</a:t>
          </a:r>
        </a:p>
      </dsp:txBody>
      <dsp:txXfrm>
        <a:off x="402083" y="1027495"/>
        <a:ext cx="1199512" cy="799674"/>
      </dsp:txXfrm>
    </dsp:sp>
    <dsp:sp modelId="{429F6010-D733-4A3F-837B-52259A463221}">
      <dsp:nvSpPr>
        <dsp:cNvPr id="0" name=""/>
        <dsp:cNvSpPr/>
      </dsp:nvSpPr>
      <dsp:spPr>
        <a:xfrm>
          <a:off x="1801514" y="1027495"/>
          <a:ext cx="1999186" cy="799674"/>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ambulance conveyances</a:t>
          </a:r>
        </a:p>
      </dsp:txBody>
      <dsp:txXfrm>
        <a:off x="2201351" y="1027495"/>
        <a:ext cx="1199512" cy="799674"/>
      </dsp:txXfrm>
    </dsp:sp>
    <dsp:sp modelId="{B6C4A2A5-E756-411F-8FCF-371E70623196}">
      <dsp:nvSpPr>
        <dsp:cNvPr id="0" name=""/>
        <dsp:cNvSpPr/>
      </dsp:nvSpPr>
      <dsp:spPr>
        <a:xfrm>
          <a:off x="3600781" y="1027495"/>
          <a:ext cx="1999186" cy="799674"/>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ED attendance</a:t>
          </a:r>
        </a:p>
      </dsp:txBody>
      <dsp:txXfrm>
        <a:off x="4000618" y="1027495"/>
        <a:ext cx="1199512" cy="799674"/>
      </dsp:txXfrm>
    </dsp:sp>
    <dsp:sp modelId="{184FBFA1-4857-4A49-8705-E91EFAF7B9C4}">
      <dsp:nvSpPr>
        <dsp:cNvPr id="0" name=""/>
        <dsp:cNvSpPr/>
      </dsp:nvSpPr>
      <dsp:spPr>
        <a:xfrm>
          <a:off x="5400049" y="1027495"/>
          <a:ext cx="1999186" cy="799674"/>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emergency admissions to hospital</a:t>
          </a:r>
        </a:p>
      </dsp:txBody>
      <dsp:txXfrm>
        <a:off x="5799886" y="1027495"/>
        <a:ext cx="1199512" cy="799674"/>
      </dsp:txXfrm>
    </dsp:sp>
    <dsp:sp modelId="{DF153D6D-038F-494C-A176-0A3F7E0D381D}">
      <dsp:nvSpPr>
        <dsp:cNvPr id="0" name=""/>
        <dsp:cNvSpPr/>
      </dsp:nvSpPr>
      <dsp:spPr>
        <a:xfrm>
          <a:off x="7199317" y="1027495"/>
          <a:ext cx="1999186" cy="799674"/>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Safe &amp; effective discharge</a:t>
          </a:r>
        </a:p>
      </dsp:txBody>
      <dsp:txXfrm>
        <a:off x="7599154" y="1027495"/>
        <a:ext cx="1199512" cy="799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7B36-92DE-434A-8E13-AD3BD2D9E927}">
      <dsp:nvSpPr>
        <dsp:cNvPr id="0" name=""/>
        <dsp:cNvSpPr/>
      </dsp:nvSpPr>
      <dsp:spPr>
        <a:xfrm>
          <a:off x="2502" y="1109220"/>
          <a:ext cx="2227272" cy="89090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demand for UEC</a:t>
          </a:r>
        </a:p>
      </dsp:txBody>
      <dsp:txXfrm>
        <a:off x="447956" y="1109220"/>
        <a:ext cx="1336364" cy="890908"/>
      </dsp:txXfrm>
    </dsp:sp>
    <dsp:sp modelId="{429F6010-D733-4A3F-837B-52259A463221}">
      <dsp:nvSpPr>
        <dsp:cNvPr id="0" name=""/>
        <dsp:cNvSpPr/>
      </dsp:nvSpPr>
      <dsp:spPr>
        <a:xfrm>
          <a:off x="2007047"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ambulance conveyances</a:t>
          </a:r>
        </a:p>
      </dsp:txBody>
      <dsp:txXfrm>
        <a:off x="2452501" y="1109220"/>
        <a:ext cx="1336364" cy="890908"/>
      </dsp:txXfrm>
    </dsp:sp>
    <dsp:sp modelId="{B6C4A2A5-E756-411F-8FCF-371E70623196}">
      <dsp:nvSpPr>
        <dsp:cNvPr id="0" name=""/>
        <dsp:cNvSpPr/>
      </dsp:nvSpPr>
      <dsp:spPr>
        <a:xfrm>
          <a:off x="4011592"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ED attendance</a:t>
          </a:r>
        </a:p>
      </dsp:txBody>
      <dsp:txXfrm>
        <a:off x="4457046" y="1109220"/>
        <a:ext cx="1336364" cy="890908"/>
      </dsp:txXfrm>
    </dsp:sp>
    <dsp:sp modelId="{184FBFA1-4857-4A49-8705-E91EFAF7B9C4}">
      <dsp:nvSpPr>
        <dsp:cNvPr id="0" name=""/>
        <dsp:cNvSpPr/>
      </dsp:nvSpPr>
      <dsp:spPr>
        <a:xfrm>
          <a:off x="6016137"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emergency admissions to hospital</a:t>
          </a:r>
        </a:p>
      </dsp:txBody>
      <dsp:txXfrm>
        <a:off x="6461591" y="1109220"/>
        <a:ext cx="1336364" cy="890908"/>
      </dsp:txXfrm>
    </dsp:sp>
    <dsp:sp modelId="{DF153D6D-038F-494C-A176-0A3F7E0D381D}">
      <dsp:nvSpPr>
        <dsp:cNvPr id="0" name=""/>
        <dsp:cNvSpPr/>
      </dsp:nvSpPr>
      <dsp:spPr>
        <a:xfrm>
          <a:off x="8020682"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Safe &amp; effective discharge</a:t>
          </a:r>
        </a:p>
      </dsp:txBody>
      <dsp:txXfrm>
        <a:off x="8466136" y="1109220"/>
        <a:ext cx="1336364" cy="890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7B36-92DE-434A-8E13-AD3BD2D9E927}">
      <dsp:nvSpPr>
        <dsp:cNvPr id="0" name=""/>
        <dsp:cNvSpPr/>
      </dsp:nvSpPr>
      <dsp:spPr>
        <a:xfrm>
          <a:off x="2502"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demand for UEC</a:t>
          </a:r>
        </a:p>
      </dsp:txBody>
      <dsp:txXfrm>
        <a:off x="447956" y="1109220"/>
        <a:ext cx="1336364" cy="890908"/>
      </dsp:txXfrm>
    </dsp:sp>
    <dsp:sp modelId="{429F6010-D733-4A3F-837B-52259A463221}">
      <dsp:nvSpPr>
        <dsp:cNvPr id="0" name=""/>
        <dsp:cNvSpPr/>
      </dsp:nvSpPr>
      <dsp:spPr>
        <a:xfrm>
          <a:off x="2007047" y="1109220"/>
          <a:ext cx="2227272" cy="89090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ambulance conveyances</a:t>
          </a:r>
        </a:p>
      </dsp:txBody>
      <dsp:txXfrm>
        <a:off x="2452501" y="1109220"/>
        <a:ext cx="1336364" cy="890908"/>
      </dsp:txXfrm>
    </dsp:sp>
    <dsp:sp modelId="{B6C4A2A5-E756-411F-8FCF-371E70623196}">
      <dsp:nvSpPr>
        <dsp:cNvPr id="0" name=""/>
        <dsp:cNvSpPr/>
      </dsp:nvSpPr>
      <dsp:spPr>
        <a:xfrm>
          <a:off x="4011592"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ED attendance</a:t>
          </a:r>
        </a:p>
      </dsp:txBody>
      <dsp:txXfrm>
        <a:off x="4457046" y="1109220"/>
        <a:ext cx="1336364" cy="890908"/>
      </dsp:txXfrm>
    </dsp:sp>
    <dsp:sp modelId="{184FBFA1-4857-4A49-8705-E91EFAF7B9C4}">
      <dsp:nvSpPr>
        <dsp:cNvPr id="0" name=""/>
        <dsp:cNvSpPr/>
      </dsp:nvSpPr>
      <dsp:spPr>
        <a:xfrm>
          <a:off x="6016137"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emergency admissions to hospital</a:t>
          </a:r>
        </a:p>
      </dsp:txBody>
      <dsp:txXfrm>
        <a:off x="6461591" y="1109220"/>
        <a:ext cx="1336364" cy="890908"/>
      </dsp:txXfrm>
    </dsp:sp>
    <dsp:sp modelId="{DF153D6D-038F-494C-A176-0A3F7E0D381D}">
      <dsp:nvSpPr>
        <dsp:cNvPr id="0" name=""/>
        <dsp:cNvSpPr/>
      </dsp:nvSpPr>
      <dsp:spPr>
        <a:xfrm>
          <a:off x="8020682"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Safe &amp; effective discharge</a:t>
          </a:r>
        </a:p>
      </dsp:txBody>
      <dsp:txXfrm>
        <a:off x="8466136" y="1109220"/>
        <a:ext cx="1336364" cy="8909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7B36-92DE-434A-8E13-AD3BD2D9E927}">
      <dsp:nvSpPr>
        <dsp:cNvPr id="0" name=""/>
        <dsp:cNvSpPr/>
      </dsp:nvSpPr>
      <dsp:spPr>
        <a:xfrm>
          <a:off x="2502"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demand for UEC</a:t>
          </a:r>
        </a:p>
      </dsp:txBody>
      <dsp:txXfrm>
        <a:off x="447956" y="1109220"/>
        <a:ext cx="1336364" cy="890908"/>
      </dsp:txXfrm>
    </dsp:sp>
    <dsp:sp modelId="{429F6010-D733-4A3F-837B-52259A463221}">
      <dsp:nvSpPr>
        <dsp:cNvPr id="0" name=""/>
        <dsp:cNvSpPr/>
      </dsp:nvSpPr>
      <dsp:spPr>
        <a:xfrm>
          <a:off x="2007047" y="1109220"/>
          <a:ext cx="2227272" cy="89090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ambulance conveyances</a:t>
          </a:r>
        </a:p>
      </dsp:txBody>
      <dsp:txXfrm>
        <a:off x="2452501" y="1109220"/>
        <a:ext cx="1336364" cy="890908"/>
      </dsp:txXfrm>
    </dsp:sp>
    <dsp:sp modelId="{B6C4A2A5-E756-411F-8FCF-371E70623196}">
      <dsp:nvSpPr>
        <dsp:cNvPr id="0" name=""/>
        <dsp:cNvSpPr/>
      </dsp:nvSpPr>
      <dsp:spPr>
        <a:xfrm>
          <a:off x="4011592"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ED attendance</a:t>
          </a:r>
        </a:p>
      </dsp:txBody>
      <dsp:txXfrm>
        <a:off x="4457046" y="1109220"/>
        <a:ext cx="1336364" cy="890908"/>
      </dsp:txXfrm>
    </dsp:sp>
    <dsp:sp modelId="{184FBFA1-4857-4A49-8705-E91EFAF7B9C4}">
      <dsp:nvSpPr>
        <dsp:cNvPr id="0" name=""/>
        <dsp:cNvSpPr/>
      </dsp:nvSpPr>
      <dsp:spPr>
        <a:xfrm>
          <a:off x="6016137"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emergency admissions to hospital</a:t>
          </a:r>
        </a:p>
      </dsp:txBody>
      <dsp:txXfrm>
        <a:off x="6461591" y="1109220"/>
        <a:ext cx="1336364" cy="890908"/>
      </dsp:txXfrm>
    </dsp:sp>
    <dsp:sp modelId="{DF153D6D-038F-494C-A176-0A3F7E0D381D}">
      <dsp:nvSpPr>
        <dsp:cNvPr id="0" name=""/>
        <dsp:cNvSpPr/>
      </dsp:nvSpPr>
      <dsp:spPr>
        <a:xfrm>
          <a:off x="8020682"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Safe &amp; effective discharge</a:t>
          </a:r>
        </a:p>
      </dsp:txBody>
      <dsp:txXfrm>
        <a:off x="8466136" y="1109220"/>
        <a:ext cx="1336364" cy="890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7B36-92DE-434A-8E13-AD3BD2D9E927}">
      <dsp:nvSpPr>
        <dsp:cNvPr id="0" name=""/>
        <dsp:cNvSpPr/>
      </dsp:nvSpPr>
      <dsp:spPr>
        <a:xfrm>
          <a:off x="2502"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demand for UEC</a:t>
          </a:r>
        </a:p>
      </dsp:txBody>
      <dsp:txXfrm>
        <a:off x="447956" y="1109220"/>
        <a:ext cx="1336364" cy="890908"/>
      </dsp:txXfrm>
    </dsp:sp>
    <dsp:sp modelId="{429F6010-D733-4A3F-837B-52259A463221}">
      <dsp:nvSpPr>
        <dsp:cNvPr id="0" name=""/>
        <dsp:cNvSpPr/>
      </dsp:nvSpPr>
      <dsp:spPr>
        <a:xfrm>
          <a:off x="2007047"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ambulance conveyances</a:t>
          </a:r>
        </a:p>
      </dsp:txBody>
      <dsp:txXfrm>
        <a:off x="2452501" y="1109220"/>
        <a:ext cx="1336364" cy="890908"/>
      </dsp:txXfrm>
    </dsp:sp>
    <dsp:sp modelId="{B6C4A2A5-E756-411F-8FCF-371E70623196}">
      <dsp:nvSpPr>
        <dsp:cNvPr id="0" name=""/>
        <dsp:cNvSpPr/>
      </dsp:nvSpPr>
      <dsp:spPr>
        <a:xfrm>
          <a:off x="4011592" y="1109220"/>
          <a:ext cx="2227272" cy="89090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ED attendance</a:t>
          </a:r>
        </a:p>
      </dsp:txBody>
      <dsp:txXfrm>
        <a:off x="4457046" y="1109220"/>
        <a:ext cx="1336364" cy="890908"/>
      </dsp:txXfrm>
    </dsp:sp>
    <dsp:sp modelId="{184FBFA1-4857-4A49-8705-E91EFAF7B9C4}">
      <dsp:nvSpPr>
        <dsp:cNvPr id="0" name=""/>
        <dsp:cNvSpPr/>
      </dsp:nvSpPr>
      <dsp:spPr>
        <a:xfrm>
          <a:off x="6016137"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emergency admissions to hospital</a:t>
          </a:r>
        </a:p>
      </dsp:txBody>
      <dsp:txXfrm>
        <a:off x="6461591" y="1109220"/>
        <a:ext cx="1336364" cy="890908"/>
      </dsp:txXfrm>
    </dsp:sp>
    <dsp:sp modelId="{DF153D6D-038F-494C-A176-0A3F7E0D381D}">
      <dsp:nvSpPr>
        <dsp:cNvPr id="0" name=""/>
        <dsp:cNvSpPr/>
      </dsp:nvSpPr>
      <dsp:spPr>
        <a:xfrm>
          <a:off x="8020682"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Safe &amp; effective discharge</a:t>
          </a:r>
        </a:p>
      </dsp:txBody>
      <dsp:txXfrm>
        <a:off x="8466136" y="1109220"/>
        <a:ext cx="1336364" cy="8909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7B36-92DE-434A-8E13-AD3BD2D9E927}">
      <dsp:nvSpPr>
        <dsp:cNvPr id="0" name=""/>
        <dsp:cNvSpPr/>
      </dsp:nvSpPr>
      <dsp:spPr>
        <a:xfrm>
          <a:off x="2502"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demand for UEC</a:t>
          </a:r>
        </a:p>
      </dsp:txBody>
      <dsp:txXfrm>
        <a:off x="447956" y="1109220"/>
        <a:ext cx="1336364" cy="890908"/>
      </dsp:txXfrm>
    </dsp:sp>
    <dsp:sp modelId="{429F6010-D733-4A3F-837B-52259A463221}">
      <dsp:nvSpPr>
        <dsp:cNvPr id="0" name=""/>
        <dsp:cNvSpPr/>
      </dsp:nvSpPr>
      <dsp:spPr>
        <a:xfrm>
          <a:off x="2007047"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ambulance conveyances</a:t>
          </a:r>
        </a:p>
      </dsp:txBody>
      <dsp:txXfrm>
        <a:off x="2452501" y="1109220"/>
        <a:ext cx="1336364" cy="890908"/>
      </dsp:txXfrm>
    </dsp:sp>
    <dsp:sp modelId="{B6C4A2A5-E756-411F-8FCF-371E70623196}">
      <dsp:nvSpPr>
        <dsp:cNvPr id="0" name=""/>
        <dsp:cNvSpPr/>
      </dsp:nvSpPr>
      <dsp:spPr>
        <a:xfrm>
          <a:off x="4011592" y="1109220"/>
          <a:ext cx="2227272" cy="890908"/>
        </a:xfrm>
        <a:prstGeom prst="chevron">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ED attendance</a:t>
          </a:r>
        </a:p>
      </dsp:txBody>
      <dsp:txXfrm>
        <a:off x="4457046" y="1109220"/>
        <a:ext cx="1336364" cy="890908"/>
      </dsp:txXfrm>
    </dsp:sp>
    <dsp:sp modelId="{184FBFA1-4857-4A49-8705-E91EFAF7B9C4}">
      <dsp:nvSpPr>
        <dsp:cNvPr id="0" name=""/>
        <dsp:cNvSpPr/>
      </dsp:nvSpPr>
      <dsp:spPr>
        <a:xfrm>
          <a:off x="6016137" y="1109220"/>
          <a:ext cx="2227272" cy="890908"/>
        </a:xfrm>
        <a:prstGeom prst="chevron">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Reduce emergency admissions to hospital</a:t>
          </a:r>
        </a:p>
      </dsp:txBody>
      <dsp:txXfrm>
        <a:off x="6461591" y="1109220"/>
        <a:ext cx="1336364" cy="890908"/>
      </dsp:txXfrm>
    </dsp:sp>
    <dsp:sp modelId="{DF153D6D-038F-494C-A176-0A3F7E0D381D}">
      <dsp:nvSpPr>
        <dsp:cNvPr id="0" name=""/>
        <dsp:cNvSpPr/>
      </dsp:nvSpPr>
      <dsp:spPr>
        <a:xfrm>
          <a:off x="8020682" y="1109220"/>
          <a:ext cx="2227272" cy="89090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Safe &amp; effective discharge</a:t>
          </a:r>
        </a:p>
      </dsp:txBody>
      <dsp:txXfrm>
        <a:off x="8466136" y="1109220"/>
        <a:ext cx="1336364" cy="89090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B3C2E5-609B-2AC9-37F2-E419E35197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3A50D9-E3C1-FABB-F749-8A1FE369F5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1D14CB-FE29-1C47-A861-C81FA133B93B}" type="datetimeFigureOut">
              <a:rPr lang="en-GB" smtClean="0"/>
              <a:t>03/04/2024</a:t>
            </a:fld>
            <a:endParaRPr lang="en-GB"/>
          </a:p>
        </p:txBody>
      </p:sp>
      <p:sp>
        <p:nvSpPr>
          <p:cNvPr id="4" name="Footer Placeholder 3">
            <a:extLst>
              <a:ext uri="{FF2B5EF4-FFF2-40B4-BE49-F238E27FC236}">
                <a16:creationId xmlns:a16="http://schemas.microsoft.com/office/drawing/2014/main" id="{14E69ED6-3428-11DE-120F-E543F17A5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68C49FD-CAD4-C276-D721-975C80479D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9FC188-D68D-1A45-919E-58C8D178C492}" type="slidenum">
              <a:rPr lang="en-GB" smtClean="0"/>
              <a:t>‹#›</a:t>
            </a:fld>
            <a:endParaRPr lang="en-GB"/>
          </a:p>
        </p:txBody>
      </p:sp>
    </p:spTree>
    <p:extLst>
      <p:ext uri="{BB962C8B-B14F-4D97-AF65-F5344CB8AC3E}">
        <p14:creationId xmlns:p14="http://schemas.microsoft.com/office/powerpoint/2010/main" val="1905983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46516-3DC6-45BE-A347-13A10B61BE3E}" type="datetimeFigureOut">
              <a:rPr lang="en-GB" smtClean="0"/>
              <a:t>03/04/2024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E4A2-4576-474E-812F-414C6206D647}" type="slidenum">
              <a:rPr lang="en-GB" smtClean="0"/>
              <a:t>‹#›</a:t>
            </a:fld>
            <a:endParaRPr lang="en-GB"/>
          </a:p>
        </p:txBody>
      </p:sp>
    </p:spTree>
    <p:extLst>
      <p:ext uri="{BB962C8B-B14F-4D97-AF65-F5344CB8AC3E}">
        <p14:creationId xmlns:p14="http://schemas.microsoft.com/office/powerpoint/2010/main" val="172033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414A6E6-FBAC-4371-A659-6000A6DBDC5E}" type="slidenum">
              <a:rPr lang="en-GB" smtClean="0"/>
              <a:t>1</a:t>
            </a:fld>
            <a:endParaRPr lang="en-GB"/>
          </a:p>
        </p:txBody>
      </p:sp>
    </p:spTree>
    <p:extLst>
      <p:ext uri="{BB962C8B-B14F-4D97-AF65-F5344CB8AC3E}">
        <p14:creationId xmlns:p14="http://schemas.microsoft.com/office/powerpoint/2010/main" val="2245240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Arial" panose="020B0604020202020204" pitchFamily="34" charset="0"/>
              </a:rPr>
              <a:t>Selecting VB11z only (no investigation with no treatment) highlights the children within the healthy segment accessing A&amp;E</a:t>
            </a:r>
          </a:p>
          <a:p>
            <a:endParaRPr lang="en-GB" dirty="0"/>
          </a:p>
        </p:txBody>
      </p:sp>
      <p:sp>
        <p:nvSpPr>
          <p:cNvPr id="4" name="Slide Number Placeholder 3"/>
          <p:cNvSpPr>
            <a:spLocks noGrp="1"/>
          </p:cNvSpPr>
          <p:nvPr>
            <p:ph type="sldNum" sz="quarter" idx="5"/>
          </p:nvPr>
        </p:nvSpPr>
        <p:spPr/>
        <p:txBody>
          <a:bodyPr/>
          <a:lstStyle/>
          <a:p>
            <a:fld id="{E8CEE4A2-4576-474E-812F-414C6206D647}" type="slidenum">
              <a:rPr lang="en-GB" smtClean="0"/>
              <a:t>15</a:t>
            </a:fld>
            <a:endParaRPr lang="en-GB"/>
          </a:p>
        </p:txBody>
      </p:sp>
    </p:spTree>
    <p:extLst>
      <p:ext uri="{BB962C8B-B14F-4D97-AF65-F5344CB8AC3E}">
        <p14:creationId xmlns:p14="http://schemas.microsoft.com/office/powerpoint/2010/main" val="123760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Segoe UI" panose="020B0502040204020203" pitchFamily="34" charset="0"/>
              </a:rPr>
              <a:t>From segmentation overlay of SUS, determined most frequent presentations (listed most frequent at the top)</a:t>
            </a:r>
            <a:endParaRPr lang="en-GB" sz="1800" dirty="0">
              <a:effectLst/>
              <a:latin typeface="Arial" panose="020B0604020202020204" pitchFamily="34" charset="0"/>
            </a:endParaRPr>
          </a:p>
          <a:p>
            <a:pPr marL="171450" indent="-171450">
              <a:buFont typeface="Arial" panose="020B0604020202020204" pitchFamily="34" charset="0"/>
              <a:buChar char="•"/>
            </a:pPr>
            <a:endParaRPr lang="en-GB" i="1" dirty="0"/>
          </a:p>
        </p:txBody>
      </p:sp>
      <p:sp>
        <p:nvSpPr>
          <p:cNvPr id="4" name="Slide Number Placeholder 3"/>
          <p:cNvSpPr>
            <a:spLocks noGrp="1"/>
          </p:cNvSpPr>
          <p:nvPr>
            <p:ph type="sldNum" sz="quarter" idx="5"/>
          </p:nvPr>
        </p:nvSpPr>
        <p:spPr/>
        <p:txBody>
          <a:bodyPr/>
          <a:lstStyle/>
          <a:p>
            <a:fld id="{DC09C03F-2F74-4BA5-B914-808643F24480}" type="slidenum">
              <a:rPr lang="en-GB" smtClean="0"/>
              <a:t>16</a:t>
            </a:fld>
            <a:endParaRPr lang="en-GB"/>
          </a:p>
        </p:txBody>
      </p:sp>
    </p:spTree>
    <p:extLst>
      <p:ext uri="{BB962C8B-B14F-4D97-AF65-F5344CB8AC3E}">
        <p14:creationId xmlns:p14="http://schemas.microsoft.com/office/powerpoint/2010/main" val="365183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mn-lt"/>
              <a:cs typeface="+mn-lt"/>
            </a:endParaRPr>
          </a:p>
        </p:txBody>
      </p:sp>
      <p:sp>
        <p:nvSpPr>
          <p:cNvPr id="4" name="Slide Number Placeholder 3"/>
          <p:cNvSpPr>
            <a:spLocks noGrp="1"/>
          </p:cNvSpPr>
          <p:nvPr>
            <p:ph type="sldNum" sz="quarter" idx="5"/>
          </p:nvPr>
        </p:nvSpPr>
        <p:spPr/>
        <p:txBody>
          <a:bodyPr/>
          <a:lstStyle/>
          <a:p>
            <a:fld id="{64BF989B-144F-412D-98A9-3E297749D0BB}" type="slidenum">
              <a:rPr lang="en-GB" smtClean="0"/>
              <a:t>17</a:t>
            </a:fld>
            <a:endParaRPr lang="en-GB"/>
          </a:p>
        </p:txBody>
      </p:sp>
    </p:spTree>
    <p:extLst>
      <p:ext uri="{BB962C8B-B14F-4D97-AF65-F5344CB8AC3E}">
        <p14:creationId xmlns:p14="http://schemas.microsoft.com/office/powerpoint/2010/main" val="3614268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09741-928E-4CB4-9857-88E7B5641789}" type="slidenum">
              <a:rPr lang="en-GB" smtClean="0"/>
              <a:t>18</a:t>
            </a:fld>
            <a:endParaRPr lang="en-GB"/>
          </a:p>
        </p:txBody>
      </p:sp>
    </p:spTree>
    <p:extLst>
      <p:ext uri="{BB962C8B-B14F-4D97-AF65-F5344CB8AC3E}">
        <p14:creationId xmlns:p14="http://schemas.microsoft.com/office/powerpoint/2010/main" val="1954494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91B09741-928E-4CB4-9857-88E7B5641789}" type="slidenum">
              <a:rPr lang="en-GB" smtClean="0"/>
              <a:t>20</a:t>
            </a:fld>
            <a:endParaRPr lang="en-GB"/>
          </a:p>
        </p:txBody>
      </p:sp>
    </p:spTree>
    <p:extLst>
      <p:ext uri="{BB962C8B-B14F-4D97-AF65-F5344CB8AC3E}">
        <p14:creationId xmlns:p14="http://schemas.microsoft.com/office/powerpoint/2010/main" val="3892626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BF989B-144F-412D-98A9-3E297749D0BB}" type="slidenum">
              <a:rPr lang="en-GB" smtClean="0"/>
              <a:t>21</a:t>
            </a:fld>
            <a:endParaRPr lang="en-GB"/>
          </a:p>
        </p:txBody>
      </p:sp>
    </p:spTree>
    <p:extLst>
      <p:ext uri="{BB962C8B-B14F-4D97-AF65-F5344CB8AC3E}">
        <p14:creationId xmlns:p14="http://schemas.microsoft.com/office/powerpoint/2010/main" val="360379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4BF989B-144F-412D-98A9-3E297749D0BB}" type="slidenum">
              <a:rPr lang="en-GB" smtClean="0"/>
              <a:t>22</a:t>
            </a:fld>
            <a:endParaRPr lang="en-GB"/>
          </a:p>
        </p:txBody>
      </p:sp>
    </p:spTree>
    <p:extLst>
      <p:ext uri="{BB962C8B-B14F-4D97-AF65-F5344CB8AC3E}">
        <p14:creationId xmlns:p14="http://schemas.microsoft.com/office/powerpoint/2010/main" val="173191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91B09741-928E-4CB4-9857-88E7B5641789}" type="slidenum">
              <a:rPr lang="en-GB" smtClean="0"/>
              <a:t>23</a:t>
            </a:fld>
            <a:endParaRPr lang="en-GB"/>
          </a:p>
        </p:txBody>
      </p:sp>
    </p:spTree>
    <p:extLst>
      <p:ext uri="{BB962C8B-B14F-4D97-AF65-F5344CB8AC3E}">
        <p14:creationId xmlns:p14="http://schemas.microsoft.com/office/powerpoint/2010/main" val="6678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64BF989B-144F-412D-98A9-3E297749D0BB}" type="slidenum">
              <a:rPr lang="en-GB" smtClean="0"/>
              <a:t>25</a:t>
            </a:fld>
            <a:endParaRPr lang="en-GB"/>
          </a:p>
        </p:txBody>
      </p:sp>
    </p:spTree>
    <p:extLst>
      <p:ext uri="{BB962C8B-B14F-4D97-AF65-F5344CB8AC3E}">
        <p14:creationId xmlns:p14="http://schemas.microsoft.com/office/powerpoint/2010/main" val="52651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fld id="{2C653C06-F7B9-4217-B2CF-7C631919F9AB}" type="slidenum">
              <a:rPr lang="en-GB" smtClean="0"/>
              <a:t>27</a:t>
            </a:fld>
            <a:endParaRPr lang="en-GB"/>
          </a:p>
        </p:txBody>
      </p:sp>
    </p:spTree>
    <p:extLst>
      <p:ext uri="{BB962C8B-B14F-4D97-AF65-F5344CB8AC3E}">
        <p14:creationId xmlns:p14="http://schemas.microsoft.com/office/powerpoint/2010/main" val="84444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64BF989B-144F-412D-98A9-3E297749D0BB}" type="slidenum">
              <a:rPr lang="en-GB" smtClean="0"/>
              <a:t>7</a:t>
            </a:fld>
            <a:endParaRPr lang="en-GB"/>
          </a:p>
        </p:txBody>
      </p:sp>
    </p:spTree>
    <p:extLst>
      <p:ext uri="{BB962C8B-B14F-4D97-AF65-F5344CB8AC3E}">
        <p14:creationId xmlns:p14="http://schemas.microsoft.com/office/powerpoint/2010/main" val="3411319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C653C06-F7B9-4217-B2CF-7C631919F9AB}" type="slidenum">
              <a:rPr lang="en-GB" smtClean="0"/>
              <a:t>28</a:t>
            </a:fld>
            <a:endParaRPr lang="en-GB"/>
          </a:p>
        </p:txBody>
      </p:sp>
    </p:spTree>
    <p:extLst>
      <p:ext uri="{BB962C8B-B14F-4D97-AF65-F5344CB8AC3E}">
        <p14:creationId xmlns:p14="http://schemas.microsoft.com/office/powerpoint/2010/main" val="2544723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highlight>
                <a:srgbClr val="FFFF00"/>
              </a:highligh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81481A-677D-41DA-9156-6A4F13FBD7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0433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C653C06-F7B9-4217-B2CF-7C631919F9AB}" type="slidenum">
              <a:rPr lang="en-GB" smtClean="0"/>
              <a:t>31</a:t>
            </a:fld>
            <a:endParaRPr lang="en-GB"/>
          </a:p>
        </p:txBody>
      </p:sp>
    </p:spTree>
    <p:extLst>
      <p:ext uri="{BB962C8B-B14F-4D97-AF65-F5344CB8AC3E}">
        <p14:creationId xmlns:p14="http://schemas.microsoft.com/office/powerpoint/2010/main" val="3794450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2022 a series of on-site audits were carried out at the three acute trusts by clinical transformation colleagues and integrated urgent emergency care (</a:t>
            </a:r>
            <a:r>
              <a:rPr lang="en-GB" dirty="0" err="1"/>
              <a:t>iUEC</a:t>
            </a:r>
            <a:r>
              <a:rPr lang="en-GB" dirty="0"/>
              <a:t>) team.</a:t>
            </a:r>
          </a:p>
        </p:txBody>
      </p:sp>
      <p:sp>
        <p:nvSpPr>
          <p:cNvPr id="4" name="Slide Number Placeholder 3"/>
          <p:cNvSpPr>
            <a:spLocks noGrp="1"/>
          </p:cNvSpPr>
          <p:nvPr>
            <p:ph type="sldNum" sz="quarter" idx="5"/>
          </p:nvPr>
        </p:nvSpPr>
        <p:spPr/>
        <p:txBody>
          <a:bodyPr/>
          <a:lstStyle/>
          <a:p>
            <a:fld id="{2C653C06-F7B9-4217-B2CF-7C631919F9AB}" type="slidenum">
              <a:rPr lang="en-GB" smtClean="0"/>
              <a:t>32</a:t>
            </a:fld>
            <a:endParaRPr lang="en-GB"/>
          </a:p>
        </p:txBody>
      </p:sp>
    </p:spTree>
    <p:extLst>
      <p:ext uri="{BB962C8B-B14F-4D97-AF65-F5344CB8AC3E}">
        <p14:creationId xmlns:p14="http://schemas.microsoft.com/office/powerpoint/2010/main" val="2161599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CEE4A2-4576-474E-812F-414C6206D647}" type="slidenum">
              <a:rPr lang="en-GB" smtClean="0"/>
              <a:t>33</a:t>
            </a:fld>
            <a:endParaRPr lang="en-GB"/>
          </a:p>
        </p:txBody>
      </p:sp>
    </p:spTree>
    <p:extLst>
      <p:ext uri="{BB962C8B-B14F-4D97-AF65-F5344CB8AC3E}">
        <p14:creationId xmlns:p14="http://schemas.microsoft.com/office/powerpoint/2010/main" val="3418431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CEE4A2-4576-474E-812F-414C6206D647}" type="slidenum">
              <a:rPr lang="en-GB" smtClean="0"/>
              <a:t>34</a:t>
            </a:fld>
            <a:endParaRPr lang="en-GB"/>
          </a:p>
        </p:txBody>
      </p:sp>
    </p:spTree>
    <p:extLst>
      <p:ext uri="{BB962C8B-B14F-4D97-AF65-F5344CB8AC3E}">
        <p14:creationId xmlns:p14="http://schemas.microsoft.com/office/powerpoint/2010/main" val="2440215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BF989B-144F-412D-98A9-3E297749D0BB}" type="slidenum">
              <a:rPr lang="en-GB" smtClean="0"/>
              <a:t>35</a:t>
            </a:fld>
            <a:endParaRPr lang="en-GB"/>
          </a:p>
        </p:txBody>
      </p:sp>
    </p:spTree>
    <p:extLst>
      <p:ext uri="{BB962C8B-B14F-4D97-AF65-F5344CB8AC3E}">
        <p14:creationId xmlns:p14="http://schemas.microsoft.com/office/powerpoint/2010/main" val="717109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F989B-144F-412D-98A9-3E297749D0BB}" type="slidenum">
              <a:rPr lang="en-GB" smtClean="0"/>
              <a:t>36</a:t>
            </a:fld>
            <a:endParaRPr lang="en-GB"/>
          </a:p>
        </p:txBody>
      </p:sp>
    </p:spTree>
    <p:extLst>
      <p:ext uri="{BB962C8B-B14F-4D97-AF65-F5344CB8AC3E}">
        <p14:creationId xmlns:p14="http://schemas.microsoft.com/office/powerpoint/2010/main" val="233677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CEE4A2-4576-474E-812F-414C6206D647}" type="slidenum">
              <a:rPr lang="en-GB" smtClean="0"/>
              <a:t>40</a:t>
            </a:fld>
            <a:endParaRPr lang="en-GB"/>
          </a:p>
        </p:txBody>
      </p:sp>
    </p:spTree>
    <p:extLst>
      <p:ext uri="{BB962C8B-B14F-4D97-AF65-F5344CB8AC3E}">
        <p14:creationId xmlns:p14="http://schemas.microsoft.com/office/powerpoint/2010/main" val="924795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CEE4A2-4576-474E-812F-414C6206D647}" type="slidenum">
              <a:rPr lang="en-GB" smtClean="0"/>
              <a:t>42</a:t>
            </a:fld>
            <a:endParaRPr lang="en-GB"/>
          </a:p>
        </p:txBody>
      </p:sp>
    </p:spTree>
    <p:extLst>
      <p:ext uri="{BB962C8B-B14F-4D97-AF65-F5344CB8AC3E}">
        <p14:creationId xmlns:p14="http://schemas.microsoft.com/office/powerpoint/2010/main" val="398312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BF989B-144F-412D-98A9-3E297749D0BB}" type="slidenum">
              <a:rPr lang="en-GB" smtClean="0"/>
              <a:t>8</a:t>
            </a:fld>
            <a:endParaRPr lang="en-GB"/>
          </a:p>
        </p:txBody>
      </p:sp>
    </p:spTree>
    <p:extLst>
      <p:ext uri="{BB962C8B-B14F-4D97-AF65-F5344CB8AC3E}">
        <p14:creationId xmlns:p14="http://schemas.microsoft.com/office/powerpoint/2010/main" val="260257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FF6204E-C474-484D-8C45-1ED6FDD87972}" type="slidenum">
              <a:rPr lang="en-GB" smtClean="0"/>
              <a:t>43</a:t>
            </a:fld>
            <a:endParaRPr lang="en-GB"/>
          </a:p>
        </p:txBody>
      </p:sp>
    </p:spTree>
    <p:extLst>
      <p:ext uri="{BB962C8B-B14F-4D97-AF65-F5344CB8AC3E}">
        <p14:creationId xmlns:p14="http://schemas.microsoft.com/office/powerpoint/2010/main" val="1439727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64BF989B-144F-412D-98A9-3E297749D0BB}" type="slidenum">
              <a:rPr lang="en-GB" smtClean="0"/>
              <a:t>9</a:t>
            </a:fld>
            <a:endParaRPr lang="en-GB"/>
          </a:p>
        </p:txBody>
      </p:sp>
    </p:spTree>
    <p:extLst>
      <p:ext uri="{BB962C8B-B14F-4D97-AF65-F5344CB8AC3E}">
        <p14:creationId xmlns:p14="http://schemas.microsoft.com/office/powerpoint/2010/main" val="79077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64BF989B-144F-412D-98A9-3E297749D0BB}" type="slidenum">
              <a:rPr lang="en-GB" smtClean="0"/>
              <a:t>10</a:t>
            </a:fld>
            <a:endParaRPr lang="en-GB"/>
          </a:p>
        </p:txBody>
      </p:sp>
    </p:spTree>
    <p:extLst>
      <p:ext uri="{BB962C8B-B14F-4D97-AF65-F5344CB8AC3E}">
        <p14:creationId xmlns:p14="http://schemas.microsoft.com/office/powerpoint/2010/main" val="131168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64BF989B-144F-412D-98A9-3E297749D0BB}" type="slidenum">
              <a:rPr lang="en-GB" smtClean="0"/>
              <a:t>11</a:t>
            </a:fld>
            <a:endParaRPr lang="en-GB"/>
          </a:p>
        </p:txBody>
      </p:sp>
    </p:spTree>
    <p:extLst>
      <p:ext uri="{BB962C8B-B14F-4D97-AF65-F5344CB8AC3E}">
        <p14:creationId xmlns:p14="http://schemas.microsoft.com/office/powerpoint/2010/main" val="2910064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RM</a:t>
            </a:r>
          </a:p>
        </p:txBody>
      </p:sp>
      <p:sp>
        <p:nvSpPr>
          <p:cNvPr id="4" name="Slide Number Placeholder 3"/>
          <p:cNvSpPr>
            <a:spLocks noGrp="1"/>
          </p:cNvSpPr>
          <p:nvPr>
            <p:ph type="sldNum" sz="quarter" idx="5"/>
          </p:nvPr>
        </p:nvSpPr>
        <p:spPr/>
        <p:txBody>
          <a:bodyPr/>
          <a:lstStyle/>
          <a:p>
            <a:fld id="{64BF989B-144F-412D-98A9-3E297749D0BB}" type="slidenum">
              <a:rPr lang="en-GB" smtClean="0"/>
              <a:t>12</a:t>
            </a:fld>
            <a:endParaRPr lang="en-GB"/>
          </a:p>
        </p:txBody>
      </p:sp>
    </p:spTree>
    <p:extLst>
      <p:ext uri="{BB962C8B-B14F-4D97-AF65-F5344CB8AC3E}">
        <p14:creationId xmlns:p14="http://schemas.microsoft.com/office/powerpoint/2010/main" val="2328778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CM</a:t>
            </a:r>
          </a:p>
        </p:txBody>
      </p:sp>
      <p:sp>
        <p:nvSpPr>
          <p:cNvPr id="4" name="Slide Number Placeholder 3"/>
          <p:cNvSpPr>
            <a:spLocks noGrp="1"/>
          </p:cNvSpPr>
          <p:nvPr>
            <p:ph type="sldNum" sz="quarter" idx="5"/>
          </p:nvPr>
        </p:nvSpPr>
        <p:spPr/>
        <p:txBody>
          <a:bodyPr/>
          <a:lstStyle/>
          <a:p>
            <a:fld id="{64BF989B-144F-412D-98A9-3E297749D0BB}" type="slidenum">
              <a:rPr lang="en-GB" smtClean="0"/>
              <a:t>13</a:t>
            </a:fld>
            <a:endParaRPr lang="en-GB"/>
          </a:p>
        </p:txBody>
      </p:sp>
    </p:spTree>
    <p:extLst>
      <p:ext uri="{BB962C8B-B14F-4D97-AF65-F5344CB8AC3E}">
        <p14:creationId xmlns:p14="http://schemas.microsoft.com/office/powerpoint/2010/main" val="354009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C71DCFF-7F2A-4E24-8283-3FF1F6FA82BD}" type="slidenum">
              <a:rPr lang="en-GB" smtClean="0"/>
              <a:t>14</a:t>
            </a:fld>
            <a:endParaRPr lang="en-GB"/>
          </a:p>
        </p:txBody>
      </p:sp>
    </p:spTree>
    <p:extLst>
      <p:ext uri="{BB962C8B-B14F-4D97-AF65-F5344CB8AC3E}">
        <p14:creationId xmlns:p14="http://schemas.microsoft.com/office/powerpoint/2010/main" val="4169306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C33464-0FEC-68D9-AA1F-C29BB74A0C9B}"/>
              </a:ext>
            </a:extLst>
          </p:cNvPr>
          <p:cNvSpPr/>
          <p:nvPr userDrawn="1"/>
        </p:nvSpPr>
        <p:spPr>
          <a:xfrm>
            <a:off x="0" y="0"/>
            <a:ext cx="12192000"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947920"/>
            <a:ext cx="5371200" cy="1961679"/>
          </a:xfrm>
        </p:spPr>
        <p:txBody>
          <a:bodyPr anchor="b">
            <a:normAutofit/>
          </a:bodyPr>
          <a:lstStyle>
            <a:lvl1pPr algn="l">
              <a:defRPr sz="2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03/04/2024</a:t>
            </a:fld>
            <a:endParaRPr lang="en-GB" dirty="0"/>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dirty="0"/>
              <a:t>Working together</a:t>
            </a:r>
            <a:br>
              <a:rPr lang="en-GB" sz="2200" b="0" dirty="0"/>
            </a:br>
            <a:r>
              <a:rPr lang="en-GB" sz="2200" b="0" dirty="0"/>
              <a:t>for a healthier future</a:t>
            </a:r>
          </a:p>
        </p:txBody>
      </p:sp>
      <p:grpSp>
        <p:nvGrpSpPr>
          <p:cNvPr id="22" name="Group 21">
            <a:extLst>
              <a:ext uri="{FF2B5EF4-FFF2-40B4-BE49-F238E27FC236}">
                <a16:creationId xmlns:a16="http://schemas.microsoft.com/office/drawing/2014/main" id="{43569E4E-A10F-F5FC-5F9D-47AD78A780C1}"/>
              </a:ext>
            </a:extLst>
          </p:cNvPr>
          <p:cNvGrpSpPr/>
          <p:nvPr userDrawn="1"/>
        </p:nvGrpSpPr>
        <p:grpSpPr>
          <a:xfrm>
            <a:off x="6102830" y="694065"/>
            <a:ext cx="4699112" cy="5970259"/>
            <a:chOff x="6102830" y="694065"/>
            <a:chExt cx="4699112" cy="5970259"/>
          </a:xfrm>
        </p:grpSpPr>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778719" y="3034012"/>
              <a:ext cx="2023223" cy="2859716"/>
            </a:xfrm>
            <a:prstGeom prst="rect">
              <a:avLst/>
            </a:prstGeom>
          </p:spPr>
        </p:pic>
      </p:grpSp>
      <p:pic>
        <p:nvPicPr>
          <p:cNvPr id="24" name="Picture 23" descr="A picture containing diagram&#10;&#10;Description automatically generated">
            <a:extLst>
              <a:ext uri="{FF2B5EF4-FFF2-40B4-BE49-F238E27FC236}">
                <a16:creationId xmlns:a16="http://schemas.microsoft.com/office/drawing/2014/main" id="{D2A0942E-C8B9-8058-0C65-440EFED2220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86553" y="7200"/>
            <a:ext cx="3816894" cy="1592296"/>
          </a:xfrm>
          <a:prstGeom prst="rect">
            <a:avLst/>
          </a:prstGeom>
        </p:spPr>
      </p:pic>
      <p:pic>
        <p:nvPicPr>
          <p:cNvPr id="26" name="Picture 25" descr="Graphical user interface&#10;&#10;Description automatically generated">
            <a:extLst>
              <a:ext uri="{FF2B5EF4-FFF2-40B4-BE49-F238E27FC236}">
                <a16:creationId xmlns:a16="http://schemas.microsoft.com/office/drawing/2014/main" id="{930292E2-4296-DFC5-CFE0-9CEA9CF671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90330" y="6476"/>
            <a:ext cx="2181515" cy="1421588"/>
          </a:xfrm>
          <a:prstGeom prst="rect">
            <a:avLst/>
          </a:prstGeom>
        </p:spPr>
      </p:pic>
    </p:spTree>
    <p:extLst>
      <p:ext uri="{BB962C8B-B14F-4D97-AF65-F5344CB8AC3E}">
        <p14:creationId xmlns:p14="http://schemas.microsoft.com/office/powerpoint/2010/main" val="329577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2EE6DB-D3C1-C77B-12FB-399E9B33981E}"/>
              </a:ext>
            </a:extLst>
          </p:cNvPr>
          <p:cNvSpPr/>
          <p:nvPr userDrawn="1"/>
        </p:nvSpPr>
        <p:spPr>
          <a:xfrm>
            <a:off x="0" y="4328160"/>
            <a:ext cx="12192000" cy="2529840"/>
          </a:xfrm>
          <a:prstGeom prst="rect">
            <a:avLst/>
          </a:prstGeom>
          <a:gradFill>
            <a:gsLst>
              <a:gs pos="0">
                <a:schemeClr val="bg1">
                  <a:lumMod val="0"/>
                  <a:lumOff val="100000"/>
                  <a:alpha val="0"/>
                </a:schemeClr>
              </a:gs>
              <a:gs pos="88000">
                <a:schemeClr val="tx1">
                  <a:alpha val="4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28259BA-1BF6-DA04-FC4C-074CF07360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3600" y="5653719"/>
            <a:ext cx="2671200" cy="1114345"/>
          </a:xfrm>
          <a:prstGeom prst="rect">
            <a:avLst/>
          </a:prstGeom>
        </p:spPr>
      </p:pic>
    </p:spTree>
    <p:extLst>
      <p:ext uri="{BB962C8B-B14F-4D97-AF65-F5344CB8AC3E}">
        <p14:creationId xmlns:p14="http://schemas.microsoft.com/office/powerpoint/2010/main" val="139185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F028-CAFA-690D-5FFF-35A28EB06380}"/>
              </a:ext>
            </a:extLst>
          </p:cNvPr>
          <p:cNvSpPr>
            <a:spLocks noGrp="1"/>
          </p:cNvSpPr>
          <p:nvPr>
            <p:ph type="title"/>
          </p:nvPr>
        </p:nvSpPr>
        <p:spPr/>
        <p:txBody>
          <a:bodyPr/>
          <a:lstStyle/>
          <a:p>
            <a:r>
              <a:rPr lang="en-US"/>
              <a:t>Click to edit Master title style</a:t>
            </a:r>
            <a:endParaRPr lang="en-GB"/>
          </a:p>
        </p:txBody>
      </p:sp>
      <p:grpSp>
        <p:nvGrpSpPr>
          <p:cNvPr id="110" name="Group 109">
            <a:extLst>
              <a:ext uri="{FF2B5EF4-FFF2-40B4-BE49-F238E27FC236}">
                <a16:creationId xmlns:a16="http://schemas.microsoft.com/office/drawing/2014/main" id="{12D23A1B-3BF5-A3BE-C76D-612A65C6B490}"/>
              </a:ext>
            </a:extLst>
          </p:cNvPr>
          <p:cNvGrpSpPr/>
          <p:nvPr userDrawn="1"/>
        </p:nvGrpSpPr>
        <p:grpSpPr>
          <a:xfrm>
            <a:off x="528061" y="2671684"/>
            <a:ext cx="3035751" cy="4085166"/>
            <a:chOff x="453600" y="1975769"/>
            <a:chExt cx="3035751" cy="4085166"/>
          </a:xfrm>
        </p:grpSpPr>
        <p:grpSp>
          <p:nvGrpSpPr>
            <p:cNvPr id="108" name="Group 107">
              <a:extLst>
                <a:ext uri="{FF2B5EF4-FFF2-40B4-BE49-F238E27FC236}">
                  <a16:creationId xmlns:a16="http://schemas.microsoft.com/office/drawing/2014/main" id="{7ABB0857-F820-E671-7D59-B6F765F8C751}"/>
                </a:ext>
              </a:extLst>
            </p:cNvPr>
            <p:cNvGrpSpPr/>
            <p:nvPr userDrawn="1"/>
          </p:nvGrpSpPr>
          <p:grpSpPr>
            <a:xfrm>
              <a:off x="453600" y="1975769"/>
              <a:ext cx="2023834" cy="2338604"/>
              <a:chOff x="453600" y="1975769"/>
              <a:chExt cx="2023834" cy="2338604"/>
            </a:xfrm>
          </p:grpSpPr>
          <p:sp>
            <p:nvSpPr>
              <p:cNvPr id="7" name="Freeform 6">
                <a:extLst>
                  <a:ext uri="{FF2B5EF4-FFF2-40B4-BE49-F238E27FC236}">
                    <a16:creationId xmlns:a16="http://schemas.microsoft.com/office/drawing/2014/main" id="{671DB64A-1B85-65AA-6868-1479B869A8BA}"/>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8" name="Freeform 7">
                <a:extLst>
                  <a:ext uri="{FF2B5EF4-FFF2-40B4-BE49-F238E27FC236}">
                    <a16:creationId xmlns:a16="http://schemas.microsoft.com/office/drawing/2014/main" id="{2B5711F5-4BD7-1AA4-8903-DE2FF34E8F01}"/>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0" name="Freeform 9">
                <a:extLst>
                  <a:ext uri="{FF2B5EF4-FFF2-40B4-BE49-F238E27FC236}">
                    <a16:creationId xmlns:a16="http://schemas.microsoft.com/office/drawing/2014/main" id="{13AE8B31-921E-F1F1-FBD2-AECCC6CA353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 name="Freeform 11">
                <a:extLst>
                  <a:ext uri="{FF2B5EF4-FFF2-40B4-BE49-F238E27FC236}">
                    <a16:creationId xmlns:a16="http://schemas.microsoft.com/office/drawing/2014/main" id="{0F6088E6-ACC8-A20D-5753-A83925EF2A64}"/>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09" name="Group 108">
              <a:extLst>
                <a:ext uri="{FF2B5EF4-FFF2-40B4-BE49-F238E27FC236}">
                  <a16:creationId xmlns:a16="http://schemas.microsoft.com/office/drawing/2014/main" id="{8B74E49D-0B3F-86B8-776C-DF7D9F25474D}"/>
                </a:ext>
              </a:extLst>
            </p:cNvPr>
            <p:cNvGrpSpPr/>
            <p:nvPr userDrawn="1"/>
          </p:nvGrpSpPr>
          <p:grpSpPr>
            <a:xfrm>
              <a:off x="1465517" y="3722331"/>
              <a:ext cx="2023834" cy="2338604"/>
              <a:chOff x="1465517" y="3722331"/>
              <a:chExt cx="2023834" cy="2338604"/>
            </a:xfrm>
          </p:grpSpPr>
          <p:sp>
            <p:nvSpPr>
              <p:cNvPr id="31" name="Freeform 30">
                <a:extLst>
                  <a:ext uri="{FF2B5EF4-FFF2-40B4-BE49-F238E27FC236}">
                    <a16:creationId xmlns:a16="http://schemas.microsoft.com/office/drawing/2014/main" id="{75D578EC-479E-E95F-BA55-E57F5FA585F5}"/>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2" name="Freeform 31">
                <a:extLst>
                  <a:ext uri="{FF2B5EF4-FFF2-40B4-BE49-F238E27FC236}">
                    <a16:creationId xmlns:a16="http://schemas.microsoft.com/office/drawing/2014/main" id="{76583236-6720-1DFF-BBA0-AA9980DE3C1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4" name="Freeform 33">
                <a:extLst>
                  <a:ext uri="{FF2B5EF4-FFF2-40B4-BE49-F238E27FC236}">
                    <a16:creationId xmlns:a16="http://schemas.microsoft.com/office/drawing/2014/main" id="{A162237E-F0AA-B366-DCAB-DEBC79C52FC7}"/>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6" name="Freeform 35">
                <a:extLst>
                  <a:ext uri="{FF2B5EF4-FFF2-40B4-BE49-F238E27FC236}">
                    <a16:creationId xmlns:a16="http://schemas.microsoft.com/office/drawing/2014/main" id="{38269649-EB04-55C5-3162-81DE468861B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22" name="Group 121">
            <a:extLst>
              <a:ext uri="{FF2B5EF4-FFF2-40B4-BE49-F238E27FC236}">
                <a16:creationId xmlns:a16="http://schemas.microsoft.com/office/drawing/2014/main" id="{89B5EF14-33B3-348F-39CC-EA1CD0FEE9D6}"/>
              </a:ext>
            </a:extLst>
          </p:cNvPr>
          <p:cNvGrpSpPr/>
          <p:nvPr userDrawn="1"/>
        </p:nvGrpSpPr>
        <p:grpSpPr>
          <a:xfrm>
            <a:off x="2551069" y="2671684"/>
            <a:ext cx="3035751" cy="4085166"/>
            <a:chOff x="453600" y="1975769"/>
            <a:chExt cx="3035751" cy="4085166"/>
          </a:xfrm>
        </p:grpSpPr>
        <p:grpSp>
          <p:nvGrpSpPr>
            <p:cNvPr id="123" name="Group 122">
              <a:extLst>
                <a:ext uri="{FF2B5EF4-FFF2-40B4-BE49-F238E27FC236}">
                  <a16:creationId xmlns:a16="http://schemas.microsoft.com/office/drawing/2014/main" id="{70C90FD8-8A86-6327-9CFC-65E67A502FD4}"/>
                </a:ext>
              </a:extLst>
            </p:cNvPr>
            <p:cNvGrpSpPr/>
            <p:nvPr userDrawn="1"/>
          </p:nvGrpSpPr>
          <p:grpSpPr>
            <a:xfrm>
              <a:off x="453600" y="1975769"/>
              <a:ext cx="2023834" cy="2338604"/>
              <a:chOff x="453600" y="1975769"/>
              <a:chExt cx="2023834" cy="2338604"/>
            </a:xfrm>
          </p:grpSpPr>
          <p:sp>
            <p:nvSpPr>
              <p:cNvPr id="129" name="Freeform 128">
                <a:extLst>
                  <a:ext uri="{FF2B5EF4-FFF2-40B4-BE49-F238E27FC236}">
                    <a16:creationId xmlns:a16="http://schemas.microsoft.com/office/drawing/2014/main" id="{12581A93-6B17-32E4-5A0A-9A224B76B71B}"/>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0" name="Freeform 129">
                <a:extLst>
                  <a:ext uri="{FF2B5EF4-FFF2-40B4-BE49-F238E27FC236}">
                    <a16:creationId xmlns:a16="http://schemas.microsoft.com/office/drawing/2014/main" id="{AB251C02-A01B-BEDD-C986-E1AD3D6018FB}"/>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1" name="Freeform 130">
                <a:extLst>
                  <a:ext uri="{FF2B5EF4-FFF2-40B4-BE49-F238E27FC236}">
                    <a16:creationId xmlns:a16="http://schemas.microsoft.com/office/drawing/2014/main" id="{47102A30-B51E-6350-1DC1-F635866C2F9F}"/>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2" name="Freeform 131">
                <a:extLst>
                  <a:ext uri="{FF2B5EF4-FFF2-40B4-BE49-F238E27FC236}">
                    <a16:creationId xmlns:a16="http://schemas.microsoft.com/office/drawing/2014/main" id="{9AFFA867-3917-A4B6-EEEF-3AA1B91D9E60}"/>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24" name="Group 123">
              <a:extLst>
                <a:ext uri="{FF2B5EF4-FFF2-40B4-BE49-F238E27FC236}">
                  <a16:creationId xmlns:a16="http://schemas.microsoft.com/office/drawing/2014/main" id="{CDC15192-7D00-35B5-8B48-7AB8350B046C}"/>
                </a:ext>
              </a:extLst>
            </p:cNvPr>
            <p:cNvGrpSpPr/>
            <p:nvPr userDrawn="1"/>
          </p:nvGrpSpPr>
          <p:grpSpPr>
            <a:xfrm>
              <a:off x="1465517" y="3722331"/>
              <a:ext cx="2023834" cy="2338604"/>
              <a:chOff x="1465517" y="3722331"/>
              <a:chExt cx="2023834" cy="2338604"/>
            </a:xfrm>
          </p:grpSpPr>
          <p:sp>
            <p:nvSpPr>
              <p:cNvPr id="125" name="Freeform 124">
                <a:extLst>
                  <a:ext uri="{FF2B5EF4-FFF2-40B4-BE49-F238E27FC236}">
                    <a16:creationId xmlns:a16="http://schemas.microsoft.com/office/drawing/2014/main" id="{AA00FECE-6CBA-325F-CE92-3001486DEAA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0C579BF5-3956-FCC0-C630-A202DC9986CF}"/>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CBE4F493-D5E5-94CD-141E-B62A7AFB736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8" name="Freeform 127">
                <a:extLst>
                  <a:ext uri="{FF2B5EF4-FFF2-40B4-BE49-F238E27FC236}">
                    <a16:creationId xmlns:a16="http://schemas.microsoft.com/office/drawing/2014/main" id="{243BA382-E792-445A-3532-9B92B7BA605E}"/>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33" name="Group 132">
            <a:extLst>
              <a:ext uri="{FF2B5EF4-FFF2-40B4-BE49-F238E27FC236}">
                <a16:creationId xmlns:a16="http://schemas.microsoft.com/office/drawing/2014/main" id="{282BECD4-903B-1BEA-99B6-0856A74DFF6A}"/>
              </a:ext>
            </a:extLst>
          </p:cNvPr>
          <p:cNvGrpSpPr/>
          <p:nvPr userDrawn="1"/>
        </p:nvGrpSpPr>
        <p:grpSpPr>
          <a:xfrm>
            <a:off x="4574078" y="2671684"/>
            <a:ext cx="3035751" cy="4085166"/>
            <a:chOff x="453600" y="1975769"/>
            <a:chExt cx="3035751" cy="4085166"/>
          </a:xfrm>
        </p:grpSpPr>
        <p:grpSp>
          <p:nvGrpSpPr>
            <p:cNvPr id="134" name="Group 133">
              <a:extLst>
                <a:ext uri="{FF2B5EF4-FFF2-40B4-BE49-F238E27FC236}">
                  <a16:creationId xmlns:a16="http://schemas.microsoft.com/office/drawing/2014/main" id="{101A0FDC-6DA2-F822-82C0-248F14492B2A}"/>
                </a:ext>
              </a:extLst>
            </p:cNvPr>
            <p:cNvGrpSpPr/>
            <p:nvPr userDrawn="1"/>
          </p:nvGrpSpPr>
          <p:grpSpPr>
            <a:xfrm>
              <a:off x="453600" y="1975769"/>
              <a:ext cx="2023834" cy="2338604"/>
              <a:chOff x="453600" y="1975769"/>
              <a:chExt cx="2023834" cy="2338604"/>
            </a:xfrm>
          </p:grpSpPr>
          <p:sp>
            <p:nvSpPr>
              <p:cNvPr id="140" name="Freeform 139">
                <a:extLst>
                  <a:ext uri="{FF2B5EF4-FFF2-40B4-BE49-F238E27FC236}">
                    <a16:creationId xmlns:a16="http://schemas.microsoft.com/office/drawing/2014/main" id="{8570C6FE-D4A3-8BA5-9268-1414569775C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513C5CAC-CFA0-BA14-D79F-195F25527F66}"/>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E9D8B78D-BE77-EEFA-8195-FD1F19F3A84E}"/>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3" name="Freeform 142">
                <a:extLst>
                  <a:ext uri="{FF2B5EF4-FFF2-40B4-BE49-F238E27FC236}">
                    <a16:creationId xmlns:a16="http://schemas.microsoft.com/office/drawing/2014/main" id="{EF3A3F80-3D24-7641-92EA-261D4880DA4E}"/>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35" name="Group 134">
              <a:extLst>
                <a:ext uri="{FF2B5EF4-FFF2-40B4-BE49-F238E27FC236}">
                  <a16:creationId xmlns:a16="http://schemas.microsoft.com/office/drawing/2014/main" id="{937BE035-6A77-239D-AFA9-27D17A636E64}"/>
                </a:ext>
              </a:extLst>
            </p:cNvPr>
            <p:cNvGrpSpPr/>
            <p:nvPr userDrawn="1"/>
          </p:nvGrpSpPr>
          <p:grpSpPr>
            <a:xfrm>
              <a:off x="1465517" y="3722331"/>
              <a:ext cx="2023834" cy="2338604"/>
              <a:chOff x="1465517" y="3722331"/>
              <a:chExt cx="2023834" cy="2338604"/>
            </a:xfrm>
          </p:grpSpPr>
          <p:sp>
            <p:nvSpPr>
              <p:cNvPr id="136" name="Freeform 135">
                <a:extLst>
                  <a:ext uri="{FF2B5EF4-FFF2-40B4-BE49-F238E27FC236}">
                    <a16:creationId xmlns:a16="http://schemas.microsoft.com/office/drawing/2014/main" id="{5D42CE29-ADDA-C510-3F54-1B8F2FAA565D}"/>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7" name="Freeform 136">
                <a:extLst>
                  <a:ext uri="{FF2B5EF4-FFF2-40B4-BE49-F238E27FC236}">
                    <a16:creationId xmlns:a16="http://schemas.microsoft.com/office/drawing/2014/main" id="{01A8AF44-4AA3-9F5E-420C-84D24808BB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8" name="Freeform 137">
                <a:extLst>
                  <a:ext uri="{FF2B5EF4-FFF2-40B4-BE49-F238E27FC236}">
                    <a16:creationId xmlns:a16="http://schemas.microsoft.com/office/drawing/2014/main" id="{8D409F57-AF45-BE58-6EED-922F35CB3D38}"/>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1B36455B-00C7-AF77-1375-A2400B167747}"/>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44" name="Group 143">
            <a:extLst>
              <a:ext uri="{FF2B5EF4-FFF2-40B4-BE49-F238E27FC236}">
                <a16:creationId xmlns:a16="http://schemas.microsoft.com/office/drawing/2014/main" id="{181B00CB-8915-9D18-A942-9BBEBB5E1355}"/>
              </a:ext>
            </a:extLst>
          </p:cNvPr>
          <p:cNvGrpSpPr/>
          <p:nvPr userDrawn="1"/>
        </p:nvGrpSpPr>
        <p:grpSpPr>
          <a:xfrm>
            <a:off x="6597086" y="2671684"/>
            <a:ext cx="3035751" cy="4085166"/>
            <a:chOff x="453600" y="1975769"/>
            <a:chExt cx="3035751" cy="4085166"/>
          </a:xfrm>
        </p:grpSpPr>
        <p:grpSp>
          <p:nvGrpSpPr>
            <p:cNvPr id="145" name="Group 144">
              <a:extLst>
                <a:ext uri="{FF2B5EF4-FFF2-40B4-BE49-F238E27FC236}">
                  <a16:creationId xmlns:a16="http://schemas.microsoft.com/office/drawing/2014/main" id="{A97050DC-3032-47CD-BEA3-B8E3EEA36700}"/>
                </a:ext>
              </a:extLst>
            </p:cNvPr>
            <p:cNvGrpSpPr/>
            <p:nvPr userDrawn="1"/>
          </p:nvGrpSpPr>
          <p:grpSpPr>
            <a:xfrm>
              <a:off x="453600" y="1975769"/>
              <a:ext cx="2023834" cy="2338604"/>
              <a:chOff x="453600" y="1975769"/>
              <a:chExt cx="2023834" cy="2338604"/>
            </a:xfrm>
          </p:grpSpPr>
          <p:sp>
            <p:nvSpPr>
              <p:cNvPr id="151" name="Freeform 150">
                <a:extLst>
                  <a:ext uri="{FF2B5EF4-FFF2-40B4-BE49-F238E27FC236}">
                    <a16:creationId xmlns:a16="http://schemas.microsoft.com/office/drawing/2014/main" id="{2735D1BC-6F0F-C5CF-4171-0069A21647A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2" name="Freeform 151">
                <a:extLst>
                  <a:ext uri="{FF2B5EF4-FFF2-40B4-BE49-F238E27FC236}">
                    <a16:creationId xmlns:a16="http://schemas.microsoft.com/office/drawing/2014/main" id="{107F18B1-4D4E-45CB-D9AF-3B03DB9F4EF3}"/>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3" name="Freeform 152">
                <a:extLst>
                  <a:ext uri="{FF2B5EF4-FFF2-40B4-BE49-F238E27FC236}">
                    <a16:creationId xmlns:a16="http://schemas.microsoft.com/office/drawing/2014/main" id="{E45F0179-255B-7BB7-68D5-641087A550E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4" name="Freeform 153">
                <a:extLst>
                  <a:ext uri="{FF2B5EF4-FFF2-40B4-BE49-F238E27FC236}">
                    <a16:creationId xmlns:a16="http://schemas.microsoft.com/office/drawing/2014/main" id="{A0473382-3F99-79AA-F6CF-1F2A35C64F7C}"/>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46" name="Group 145">
              <a:extLst>
                <a:ext uri="{FF2B5EF4-FFF2-40B4-BE49-F238E27FC236}">
                  <a16:creationId xmlns:a16="http://schemas.microsoft.com/office/drawing/2014/main" id="{F7DCC72E-8AE6-E5EF-8141-47B7B6EEEC10}"/>
                </a:ext>
              </a:extLst>
            </p:cNvPr>
            <p:cNvGrpSpPr/>
            <p:nvPr userDrawn="1"/>
          </p:nvGrpSpPr>
          <p:grpSpPr>
            <a:xfrm>
              <a:off x="1465517" y="3722331"/>
              <a:ext cx="2023834" cy="2338604"/>
              <a:chOff x="1465517" y="3722331"/>
              <a:chExt cx="2023834" cy="2338604"/>
            </a:xfrm>
          </p:grpSpPr>
          <p:sp>
            <p:nvSpPr>
              <p:cNvPr id="147" name="Freeform 146">
                <a:extLst>
                  <a:ext uri="{FF2B5EF4-FFF2-40B4-BE49-F238E27FC236}">
                    <a16:creationId xmlns:a16="http://schemas.microsoft.com/office/drawing/2014/main" id="{0A8D4EFB-5C0C-2CD4-31E5-FA22865E837A}"/>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8" name="Freeform 147">
                <a:extLst>
                  <a:ext uri="{FF2B5EF4-FFF2-40B4-BE49-F238E27FC236}">
                    <a16:creationId xmlns:a16="http://schemas.microsoft.com/office/drawing/2014/main" id="{752BA792-0F2B-9356-2649-BBAF753A2041}"/>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9" name="Freeform 148">
                <a:extLst>
                  <a:ext uri="{FF2B5EF4-FFF2-40B4-BE49-F238E27FC236}">
                    <a16:creationId xmlns:a16="http://schemas.microsoft.com/office/drawing/2014/main" id="{9A9F9BD9-0204-A635-D450-2958673BAE46}"/>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0" name="Freeform 149">
                <a:extLst>
                  <a:ext uri="{FF2B5EF4-FFF2-40B4-BE49-F238E27FC236}">
                    <a16:creationId xmlns:a16="http://schemas.microsoft.com/office/drawing/2014/main" id="{AD06D6C1-EE20-4727-9B63-C915388F077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55" name="Group 154">
            <a:extLst>
              <a:ext uri="{FF2B5EF4-FFF2-40B4-BE49-F238E27FC236}">
                <a16:creationId xmlns:a16="http://schemas.microsoft.com/office/drawing/2014/main" id="{88CBCD4E-47CE-BBA6-47E8-2CCA3710254A}"/>
              </a:ext>
            </a:extLst>
          </p:cNvPr>
          <p:cNvGrpSpPr/>
          <p:nvPr userDrawn="1"/>
        </p:nvGrpSpPr>
        <p:grpSpPr>
          <a:xfrm>
            <a:off x="8628188" y="2671684"/>
            <a:ext cx="3035751" cy="4085166"/>
            <a:chOff x="453600" y="1975769"/>
            <a:chExt cx="3035751" cy="4085166"/>
          </a:xfrm>
        </p:grpSpPr>
        <p:grpSp>
          <p:nvGrpSpPr>
            <p:cNvPr id="156" name="Group 155">
              <a:extLst>
                <a:ext uri="{FF2B5EF4-FFF2-40B4-BE49-F238E27FC236}">
                  <a16:creationId xmlns:a16="http://schemas.microsoft.com/office/drawing/2014/main" id="{D0E4194A-59F5-5FDC-FA19-8C1136767B5C}"/>
                </a:ext>
              </a:extLst>
            </p:cNvPr>
            <p:cNvGrpSpPr/>
            <p:nvPr userDrawn="1"/>
          </p:nvGrpSpPr>
          <p:grpSpPr>
            <a:xfrm>
              <a:off x="453600" y="1975769"/>
              <a:ext cx="2023834" cy="2338604"/>
              <a:chOff x="453600" y="1975769"/>
              <a:chExt cx="2023834" cy="2338604"/>
            </a:xfrm>
          </p:grpSpPr>
          <p:sp>
            <p:nvSpPr>
              <p:cNvPr id="162" name="Freeform 161">
                <a:extLst>
                  <a:ext uri="{FF2B5EF4-FFF2-40B4-BE49-F238E27FC236}">
                    <a16:creationId xmlns:a16="http://schemas.microsoft.com/office/drawing/2014/main" id="{E07C0CAF-65F0-54FC-73E8-960CD0047E79}"/>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3" name="Freeform 162">
                <a:extLst>
                  <a:ext uri="{FF2B5EF4-FFF2-40B4-BE49-F238E27FC236}">
                    <a16:creationId xmlns:a16="http://schemas.microsoft.com/office/drawing/2014/main" id="{B1D80526-0660-58B2-851D-5468299BF725}"/>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4" name="Freeform 163">
                <a:extLst>
                  <a:ext uri="{FF2B5EF4-FFF2-40B4-BE49-F238E27FC236}">
                    <a16:creationId xmlns:a16="http://schemas.microsoft.com/office/drawing/2014/main" id="{07426E50-C765-896C-8F7D-A71ABDEE1434}"/>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5" name="Freeform 164">
                <a:extLst>
                  <a:ext uri="{FF2B5EF4-FFF2-40B4-BE49-F238E27FC236}">
                    <a16:creationId xmlns:a16="http://schemas.microsoft.com/office/drawing/2014/main" id="{6BB0DC56-43E1-4478-F4C1-AF74D3AC0525}"/>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7" name="Group 156">
              <a:extLst>
                <a:ext uri="{FF2B5EF4-FFF2-40B4-BE49-F238E27FC236}">
                  <a16:creationId xmlns:a16="http://schemas.microsoft.com/office/drawing/2014/main" id="{1B54305E-6A7D-0F35-0707-DF65336D3E57}"/>
                </a:ext>
              </a:extLst>
            </p:cNvPr>
            <p:cNvGrpSpPr/>
            <p:nvPr userDrawn="1"/>
          </p:nvGrpSpPr>
          <p:grpSpPr>
            <a:xfrm>
              <a:off x="1465517" y="3722331"/>
              <a:ext cx="2023834" cy="2338604"/>
              <a:chOff x="1465517" y="3722331"/>
              <a:chExt cx="2023834" cy="2338604"/>
            </a:xfrm>
          </p:grpSpPr>
          <p:sp>
            <p:nvSpPr>
              <p:cNvPr id="158" name="Freeform 157">
                <a:extLst>
                  <a:ext uri="{FF2B5EF4-FFF2-40B4-BE49-F238E27FC236}">
                    <a16:creationId xmlns:a16="http://schemas.microsoft.com/office/drawing/2014/main" id="{5F9BB29D-1AD8-F8E0-4CF9-6CB67B2DB19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9" name="Freeform 158">
                <a:extLst>
                  <a:ext uri="{FF2B5EF4-FFF2-40B4-BE49-F238E27FC236}">
                    <a16:creationId xmlns:a16="http://schemas.microsoft.com/office/drawing/2014/main" id="{30A42E1C-2403-C9A3-C0F9-CBF3965371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0" name="Freeform 159">
                <a:extLst>
                  <a:ext uri="{FF2B5EF4-FFF2-40B4-BE49-F238E27FC236}">
                    <a16:creationId xmlns:a16="http://schemas.microsoft.com/office/drawing/2014/main" id="{2605ECD5-84F8-80A4-C169-7BEF425BE07B}"/>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1" name="Freeform 160">
                <a:extLst>
                  <a:ext uri="{FF2B5EF4-FFF2-40B4-BE49-F238E27FC236}">
                    <a16:creationId xmlns:a16="http://schemas.microsoft.com/office/drawing/2014/main" id="{527BC8BA-68BB-F853-7351-5E630CCC0D71}"/>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225" name="Group 224">
            <a:extLst>
              <a:ext uri="{FF2B5EF4-FFF2-40B4-BE49-F238E27FC236}">
                <a16:creationId xmlns:a16="http://schemas.microsoft.com/office/drawing/2014/main" id="{817F9607-5C3A-DEA2-FDD9-6BBC957E5B10}"/>
              </a:ext>
            </a:extLst>
          </p:cNvPr>
          <p:cNvGrpSpPr/>
          <p:nvPr userDrawn="1"/>
        </p:nvGrpSpPr>
        <p:grpSpPr>
          <a:xfrm>
            <a:off x="1539978" y="930579"/>
            <a:ext cx="2023834" cy="2338604"/>
            <a:chOff x="1465517" y="3722331"/>
            <a:chExt cx="2023834" cy="2338604"/>
          </a:xfrm>
        </p:grpSpPr>
        <p:sp>
          <p:nvSpPr>
            <p:cNvPr id="226" name="Freeform 225">
              <a:extLst>
                <a:ext uri="{FF2B5EF4-FFF2-40B4-BE49-F238E27FC236}">
                  <a16:creationId xmlns:a16="http://schemas.microsoft.com/office/drawing/2014/main" id="{F8E95551-809E-1FE5-9B0C-CE4C53E0929F}"/>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7" name="Freeform 226">
              <a:extLst>
                <a:ext uri="{FF2B5EF4-FFF2-40B4-BE49-F238E27FC236}">
                  <a16:creationId xmlns:a16="http://schemas.microsoft.com/office/drawing/2014/main" id="{E36C128A-C37C-0FB0-DF82-031B06083F63}"/>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28" name="Freeform 227">
              <a:extLst>
                <a:ext uri="{FF2B5EF4-FFF2-40B4-BE49-F238E27FC236}">
                  <a16:creationId xmlns:a16="http://schemas.microsoft.com/office/drawing/2014/main" id="{175CB0EA-AC73-AC12-D774-496CA04A2DD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9" name="Freeform 228">
              <a:extLst>
                <a:ext uri="{FF2B5EF4-FFF2-40B4-BE49-F238E27FC236}">
                  <a16:creationId xmlns:a16="http://schemas.microsoft.com/office/drawing/2014/main" id="{6AA66990-268A-55F7-8A77-A7C079A374D6}"/>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215" name="Group 214">
            <a:extLst>
              <a:ext uri="{FF2B5EF4-FFF2-40B4-BE49-F238E27FC236}">
                <a16:creationId xmlns:a16="http://schemas.microsoft.com/office/drawing/2014/main" id="{E43DFCB5-2042-3553-82B2-EE1ACA996DDA}"/>
              </a:ext>
            </a:extLst>
          </p:cNvPr>
          <p:cNvGrpSpPr/>
          <p:nvPr userDrawn="1"/>
        </p:nvGrpSpPr>
        <p:grpSpPr>
          <a:xfrm>
            <a:off x="3562986" y="930579"/>
            <a:ext cx="2023834" cy="2338604"/>
            <a:chOff x="1465517" y="3722331"/>
            <a:chExt cx="2023834" cy="2338604"/>
          </a:xfrm>
        </p:grpSpPr>
        <p:sp>
          <p:nvSpPr>
            <p:cNvPr id="216" name="Freeform 215">
              <a:extLst>
                <a:ext uri="{FF2B5EF4-FFF2-40B4-BE49-F238E27FC236}">
                  <a16:creationId xmlns:a16="http://schemas.microsoft.com/office/drawing/2014/main" id="{F73A6EFC-D6D2-3481-2CE0-5E7AA9DF6B82}"/>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7" name="Freeform 216">
              <a:extLst>
                <a:ext uri="{FF2B5EF4-FFF2-40B4-BE49-F238E27FC236}">
                  <a16:creationId xmlns:a16="http://schemas.microsoft.com/office/drawing/2014/main" id="{E770F655-9EF9-8868-48F0-CB51E2600400}"/>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8" name="Freeform 217">
              <a:extLst>
                <a:ext uri="{FF2B5EF4-FFF2-40B4-BE49-F238E27FC236}">
                  <a16:creationId xmlns:a16="http://schemas.microsoft.com/office/drawing/2014/main" id="{093383E9-5FDC-4A68-E5CA-4CEE5C40C621}"/>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9" name="Freeform 218">
              <a:extLst>
                <a:ext uri="{FF2B5EF4-FFF2-40B4-BE49-F238E27FC236}">
                  <a16:creationId xmlns:a16="http://schemas.microsoft.com/office/drawing/2014/main" id="{16FE8FBF-225C-FE3C-F16B-057398D94FD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205" name="Group 204">
            <a:extLst>
              <a:ext uri="{FF2B5EF4-FFF2-40B4-BE49-F238E27FC236}">
                <a16:creationId xmlns:a16="http://schemas.microsoft.com/office/drawing/2014/main" id="{8682743D-D225-A1DC-E342-C6A42FC3121A}"/>
              </a:ext>
            </a:extLst>
          </p:cNvPr>
          <p:cNvGrpSpPr/>
          <p:nvPr userDrawn="1"/>
        </p:nvGrpSpPr>
        <p:grpSpPr>
          <a:xfrm>
            <a:off x="5585995" y="930579"/>
            <a:ext cx="2023834" cy="2338604"/>
            <a:chOff x="1465517" y="3722331"/>
            <a:chExt cx="2023834" cy="2338604"/>
          </a:xfrm>
        </p:grpSpPr>
        <p:sp>
          <p:nvSpPr>
            <p:cNvPr id="206" name="Freeform 205">
              <a:extLst>
                <a:ext uri="{FF2B5EF4-FFF2-40B4-BE49-F238E27FC236}">
                  <a16:creationId xmlns:a16="http://schemas.microsoft.com/office/drawing/2014/main" id="{448024C6-38F9-F454-DAB0-E9B6BB48D614}"/>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7" name="Freeform 206">
              <a:extLst>
                <a:ext uri="{FF2B5EF4-FFF2-40B4-BE49-F238E27FC236}">
                  <a16:creationId xmlns:a16="http://schemas.microsoft.com/office/drawing/2014/main" id="{606DD687-E28D-85C3-FF7F-B3786D7412D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8" name="Freeform 207">
              <a:extLst>
                <a:ext uri="{FF2B5EF4-FFF2-40B4-BE49-F238E27FC236}">
                  <a16:creationId xmlns:a16="http://schemas.microsoft.com/office/drawing/2014/main" id="{F4EABBFD-BB9D-12D3-C774-A8C3D5E1DA3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9" name="Freeform 208">
              <a:extLst>
                <a:ext uri="{FF2B5EF4-FFF2-40B4-BE49-F238E27FC236}">
                  <a16:creationId xmlns:a16="http://schemas.microsoft.com/office/drawing/2014/main" id="{3AF348A5-7131-53ED-049E-A617F8F2B40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95" name="Group 194">
            <a:extLst>
              <a:ext uri="{FF2B5EF4-FFF2-40B4-BE49-F238E27FC236}">
                <a16:creationId xmlns:a16="http://schemas.microsoft.com/office/drawing/2014/main" id="{F670C43D-E8F7-E8FE-813F-51B7D16392DF}"/>
              </a:ext>
            </a:extLst>
          </p:cNvPr>
          <p:cNvGrpSpPr/>
          <p:nvPr userDrawn="1"/>
        </p:nvGrpSpPr>
        <p:grpSpPr>
          <a:xfrm>
            <a:off x="7609003" y="930579"/>
            <a:ext cx="2023834" cy="2338604"/>
            <a:chOff x="1465517" y="3722331"/>
            <a:chExt cx="2023834" cy="2338604"/>
          </a:xfrm>
        </p:grpSpPr>
        <p:sp>
          <p:nvSpPr>
            <p:cNvPr id="196" name="Freeform 195">
              <a:extLst>
                <a:ext uri="{FF2B5EF4-FFF2-40B4-BE49-F238E27FC236}">
                  <a16:creationId xmlns:a16="http://schemas.microsoft.com/office/drawing/2014/main" id="{893DBB24-8331-CEC1-649C-30292192B656}"/>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7" name="Freeform 196">
              <a:extLst>
                <a:ext uri="{FF2B5EF4-FFF2-40B4-BE49-F238E27FC236}">
                  <a16:creationId xmlns:a16="http://schemas.microsoft.com/office/drawing/2014/main" id="{BF250A7C-734F-A8A1-6FB2-C90D3DB929E2}"/>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8" name="Freeform 197">
              <a:extLst>
                <a:ext uri="{FF2B5EF4-FFF2-40B4-BE49-F238E27FC236}">
                  <a16:creationId xmlns:a16="http://schemas.microsoft.com/office/drawing/2014/main" id="{91259801-EBE3-BC3D-79FF-71BC66408B3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9" name="Freeform 198">
              <a:extLst>
                <a:ext uri="{FF2B5EF4-FFF2-40B4-BE49-F238E27FC236}">
                  <a16:creationId xmlns:a16="http://schemas.microsoft.com/office/drawing/2014/main" id="{45417FA5-327C-B62E-24A8-877679942208}"/>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85" name="Group 184">
            <a:extLst>
              <a:ext uri="{FF2B5EF4-FFF2-40B4-BE49-F238E27FC236}">
                <a16:creationId xmlns:a16="http://schemas.microsoft.com/office/drawing/2014/main" id="{5F3A0793-D96F-E33A-C690-F2841DDD9C36}"/>
              </a:ext>
            </a:extLst>
          </p:cNvPr>
          <p:cNvGrpSpPr/>
          <p:nvPr userDrawn="1"/>
        </p:nvGrpSpPr>
        <p:grpSpPr>
          <a:xfrm>
            <a:off x="9640105" y="930579"/>
            <a:ext cx="2023834" cy="2338604"/>
            <a:chOff x="1465517" y="3722331"/>
            <a:chExt cx="2023834" cy="2338604"/>
          </a:xfrm>
        </p:grpSpPr>
        <p:sp>
          <p:nvSpPr>
            <p:cNvPr id="186" name="Freeform 185">
              <a:extLst>
                <a:ext uri="{FF2B5EF4-FFF2-40B4-BE49-F238E27FC236}">
                  <a16:creationId xmlns:a16="http://schemas.microsoft.com/office/drawing/2014/main" id="{3CC5364A-244F-823F-7772-F2FDE9557C43}"/>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7" name="Freeform 186">
              <a:extLst>
                <a:ext uri="{FF2B5EF4-FFF2-40B4-BE49-F238E27FC236}">
                  <a16:creationId xmlns:a16="http://schemas.microsoft.com/office/drawing/2014/main" id="{662A5A56-A3D6-1BF9-1104-02945D247F5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8" name="Freeform 187">
              <a:extLst>
                <a:ext uri="{FF2B5EF4-FFF2-40B4-BE49-F238E27FC236}">
                  <a16:creationId xmlns:a16="http://schemas.microsoft.com/office/drawing/2014/main" id="{150DE836-BD64-2375-C157-8FA25CDDE1A0}"/>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9" name="Freeform 188">
              <a:extLst>
                <a:ext uri="{FF2B5EF4-FFF2-40B4-BE49-F238E27FC236}">
                  <a16:creationId xmlns:a16="http://schemas.microsoft.com/office/drawing/2014/main" id="{D00ECB00-867B-295B-D4FD-A953212237C9}"/>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2722852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36">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79658" y="393700"/>
            <a:ext cx="11744442" cy="344170"/>
          </a:xfrm>
          <a:prstGeom prst="rect">
            <a:avLst/>
          </a:prstGeom>
          <a:noFill/>
          <a:ln w="0" cmpd="sng">
            <a:noFill/>
            <a:prstDash val="solid"/>
          </a:ln>
        </p:spPr>
        <p:txBody>
          <a:bodyPr vert="horz" lIns="0" tIns="3175" rIns="0" bIns="0" anchor="t"/>
          <a:lstStyle>
            <a:lvl1pPr marL="365650" marR="0" indent="0" algn="l">
              <a:lnSpc>
                <a:spcPts val="2599"/>
              </a:lnSpc>
              <a:spcAft>
                <a:spcPts val="0"/>
              </a:spcAft>
              <a:defRPr/>
            </a:lvl1pPr>
          </a:lstStyle>
          <a:p>
            <a:pPr marL="365760" marR="0" indent="0" algn="l">
              <a:lnSpc>
                <a:spcPts val="2600"/>
              </a:lnSpc>
              <a:spcAft>
                <a:spcPts val="0"/>
              </a:spcAft>
            </a:pPr>
            <a:r>
              <a:rPr lang="en-US" sz="2399" b="1" spc="-5">
                <a:solidFill>
                  <a:srgbClr val="007265"/>
                </a:solidFill>
                <a:latin typeface="Arial" panose="02020603050405020304" pitchFamily="2"/>
              </a:rPr>
              <a:t>UEC Strategy: Opportunities </a:t>
            </a:r>
          </a:p>
        </p:txBody>
      </p:sp>
      <p:sp>
        <p:nvSpPr>
          <p:cNvPr id="9" name="Text Placeholder 8"/>
          <p:cNvSpPr>
            <a:spLocks noGrp="1"/>
          </p:cNvSpPr>
          <p:nvPr>
            <p:ph type="body" idx="10"/>
          </p:nvPr>
        </p:nvSpPr>
        <p:spPr>
          <a:xfrm>
            <a:off x="1654379" y="760095"/>
            <a:ext cx="1423299" cy="593090"/>
          </a:xfrm>
          <a:prstGeom prst="rect">
            <a:avLst/>
          </a:prstGeom>
          <a:noFill/>
          <a:ln w="0" cmpd="sng">
            <a:noFill/>
            <a:prstDash val="solid"/>
          </a:ln>
        </p:spPr>
        <p:txBody>
          <a:bodyPr vert="horz" lIns="0" tIns="8255" rIns="0" bIns="0" anchor="t"/>
          <a:lstStyle>
            <a:lvl1pPr marL="0" marR="0" indent="0" algn="ctr">
              <a:lnSpc>
                <a:spcPts val="1500"/>
              </a:lnSpc>
              <a:spcAft>
                <a:spcPts val="0"/>
              </a:spcAft>
              <a:defRPr/>
            </a:lvl1pPr>
          </a:lstStyle>
          <a:p>
            <a:pPr marL="0" marR="0" indent="0" algn="ctr">
              <a:lnSpc>
                <a:spcPts val="1500"/>
              </a:lnSpc>
              <a:spcAft>
                <a:spcPts val="0"/>
              </a:spcAft>
            </a:pPr>
            <a:r>
              <a:rPr lang="en-US" sz="1400" spc="-20">
                <a:solidFill>
                  <a:srgbClr val="FFFFFF"/>
                </a:solidFill>
                <a:latin typeface="Calibri" panose="02020603050405020304" pitchFamily="2"/>
              </a:rPr>
              <a:t>Prevention and </a:t>
            </a:r>
            <a:br/>
            <a:r>
              <a:rPr lang="en-US" sz="1400" spc="-20">
                <a:solidFill>
                  <a:srgbClr val="FFFFFF"/>
                </a:solidFill>
                <a:latin typeface="Calibri" panose="02020603050405020304" pitchFamily="2"/>
              </a:rPr>
              <a:t>proactive models of </a:t>
            </a:r>
            <a:br/>
            <a:r>
              <a:rPr lang="en-US" sz="1400" spc="-20">
                <a:solidFill>
                  <a:srgbClr val="FFFFFF"/>
                </a:solidFill>
                <a:latin typeface="Calibri" panose="02020603050405020304" pitchFamily="2"/>
              </a:rPr>
              <a:t>care </a:t>
            </a:r>
          </a:p>
        </p:txBody>
      </p:sp>
      <p:sp>
        <p:nvSpPr>
          <p:cNvPr id="10" name="Text Placeholder 9"/>
          <p:cNvSpPr>
            <a:spLocks noGrp="1"/>
          </p:cNvSpPr>
          <p:nvPr>
            <p:ph type="body" idx="10"/>
          </p:nvPr>
        </p:nvSpPr>
        <p:spPr>
          <a:xfrm>
            <a:off x="3854716" y="955041"/>
            <a:ext cx="3495400" cy="206375"/>
          </a:xfrm>
          <a:prstGeom prst="rect">
            <a:avLst/>
          </a:prstGeom>
          <a:noFill/>
          <a:ln w="0" cmpd="sng">
            <a:noFill/>
            <a:prstDash val="solid"/>
          </a:ln>
        </p:spPr>
        <p:txBody>
          <a:bodyPr vert="horz" lIns="0" tIns="20955" rIns="0" bIns="0" anchor="t"/>
          <a:lstStyle>
            <a:lvl1pPr marL="0" marR="0" indent="0" algn="l">
              <a:lnSpc>
                <a:spcPts val="1400"/>
              </a:lnSpc>
              <a:spcAft>
                <a:spcPts val="20"/>
              </a:spcAft>
              <a:tabLst>
                <a:tab pos="3519384" algn="r"/>
              </a:tabLst>
              <a:defRPr/>
            </a:lvl1pPr>
          </a:lstStyle>
          <a:p>
            <a:pPr marL="0" marR="0" indent="0" algn="l">
              <a:lnSpc>
                <a:spcPts val="1400"/>
              </a:lnSpc>
              <a:spcAft>
                <a:spcPts val="20"/>
              </a:spcAft>
              <a:tabLst>
                <a:tab pos="3520440" algn="r"/>
              </a:tabLst>
            </a:pPr>
            <a:r>
              <a:rPr lang="en-US" sz="1400" spc="0">
                <a:solidFill>
                  <a:srgbClr val="FFFFFF"/>
                </a:solidFill>
                <a:latin typeface="Calibri" panose="02020603050405020304" pitchFamily="2"/>
              </a:rPr>
              <a:t>Rapid response Right place, right care </a:t>
            </a:r>
          </a:p>
        </p:txBody>
      </p:sp>
      <p:sp>
        <p:nvSpPr>
          <p:cNvPr id="11" name="Text Placeholder 10"/>
          <p:cNvSpPr>
            <a:spLocks noGrp="1"/>
          </p:cNvSpPr>
          <p:nvPr>
            <p:ph type="body" idx="10"/>
          </p:nvPr>
        </p:nvSpPr>
        <p:spPr>
          <a:xfrm>
            <a:off x="8005265" y="760096"/>
            <a:ext cx="1358546" cy="596265"/>
          </a:xfrm>
          <a:prstGeom prst="rect">
            <a:avLst/>
          </a:prstGeom>
          <a:noFill/>
          <a:ln w="0" cmpd="sng">
            <a:noFill/>
            <a:prstDash val="solid"/>
          </a:ln>
        </p:spPr>
        <p:txBody>
          <a:bodyPr vert="horz" lIns="0" tIns="8255" rIns="0" bIns="0" anchor="t"/>
          <a:lstStyle>
            <a:lvl1pPr marL="0" marR="0" indent="0" algn="ctr">
              <a:lnSpc>
                <a:spcPts val="1500"/>
              </a:lnSpc>
              <a:spcAft>
                <a:spcPts val="0"/>
              </a:spcAft>
              <a:defRPr/>
            </a:lvl1pPr>
          </a:lstStyle>
          <a:p>
            <a:pPr marL="0" marR="0" indent="0" algn="ctr">
              <a:lnSpc>
                <a:spcPts val="1500"/>
              </a:lnSpc>
              <a:spcAft>
                <a:spcPts val="0"/>
              </a:spcAft>
            </a:pPr>
            <a:r>
              <a:rPr lang="en-US" sz="1400" spc="-15">
                <a:solidFill>
                  <a:srgbClr val="FFFFFF"/>
                </a:solidFill>
                <a:latin typeface="Calibri" panose="02020603050405020304" pitchFamily="2"/>
              </a:rPr>
              <a:t>Reduce emergency </a:t>
            </a:r>
            <a:br/>
            <a:r>
              <a:rPr lang="en-US" sz="1400" spc="-15">
                <a:solidFill>
                  <a:srgbClr val="FFFFFF"/>
                </a:solidFill>
                <a:latin typeface="Calibri" panose="02020603050405020304" pitchFamily="2"/>
              </a:rPr>
              <a:t>admissions to </a:t>
            </a:r>
            <a:br/>
            <a:r>
              <a:rPr lang="en-US" sz="1400" spc="-15">
                <a:solidFill>
                  <a:srgbClr val="FFFFFF"/>
                </a:solidFill>
                <a:latin typeface="Calibri" panose="02020603050405020304" pitchFamily="2"/>
              </a:rPr>
              <a:t>hospital </a:t>
            </a:r>
          </a:p>
        </p:txBody>
      </p:sp>
      <p:sp>
        <p:nvSpPr>
          <p:cNvPr id="12" name="Text Placeholder 11"/>
          <p:cNvSpPr>
            <a:spLocks noGrp="1"/>
          </p:cNvSpPr>
          <p:nvPr>
            <p:ph type="body" idx="10"/>
          </p:nvPr>
        </p:nvSpPr>
        <p:spPr>
          <a:xfrm>
            <a:off x="10226552" y="851535"/>
            <a:ext cx="1117944" cy="401320"/>
          </a:xfrm>
          <a:prstGeom prst="rect">
            <a:avLst/>
          </a:prstGeom>
          <a:noFill/>
          <a:ln w="0" cmpd="sng">
            <a:noFill/>
            <a:prstDash val="solid"/>
          </a:ln>
        </p:spPr>
        <p:txBody>
          <a:bodyPr vert="horz" lIns="0" tIns="8255" rIns="0" bIns="0" anchor="t"/>
          <a:lstStyle>
            <a:lvl1pPr marL="228531" marR="0" indent="0" algn="l">
              <a:lnSpc>
                <a:spcPts val="1500"/>
              </a:lnSpc>
              <a:spcAft>
                <a:spcPts val="20"/>
              </a:spcAft>
              <a:defRPr/>
            </a:lvl1pPr>
          </a:lstStyle>
          <a:p>
            <a:pPr marL="228600" marR="0" indent="0" algn="l">
              <a:lnSpc>
                <a:spcPts val="1500"/>
              </a:lnSpc>
              <a:spcAft>
                <a:spcPts val="20"/>
              </a:spcAft>
            </a:pPr>
            <a:r>
              <a:rPr lang="en-US" sz="1400" spc="-20">
                <a:solidFill>
                  <a:srgbClr val="FFFFFF"/>
                </a:solidFill>
                <a:latin typeface="Calibri" panose="02020603050405020304" pitchFamily="2"/>
              </a:rPr>
              <a:t>Safe &amp; effective discharge </a:t>
            </a:r>
          </a:p>
        </p:txBody>
      </p:sp>
      <p:sp>
        <p:nvSpPr>
          <p:cNvPr id="13" name="Text Placeholder 12"/>
          <p:cNvSpPr>
            <a:spLocks noGrp="1"/>
          </p:cNvSpPr>
          <p:nvPr>
            <p:ph type="body" idx="10"/>
          </p:nvPr>
        </p:nvSpPr>
        <p:spPr>
          <a:xfrm>
            <a:off x="161248" y="4044950"/>
            <a:ext cx="890038" cy="1563370"/>
          </a:xfrm>
          <a:prstGeom prst="rect">
            <a:avLst/>
          </a:prstGeom>
          <a:noFill/>
          <a:ln w="12065" cmpd="sng">
            <a:solidFill>
              <a:srgbClr val="00675B"/>
            </a:solidFill>
            <a:prstDash val="solid"/>
          </a:ln>
        </p:spPr>
        <p:txBody>
          <a:bodyPr vert="horz" lIns="0" tIns="134620" rIns="0" bIns="0" anchor="t"/>
          <a:lstStyle>
            <a:lvl1pPr marL="0" marR="0" indent="0" algn="ctr">
              <a:lnSpc>
                <a:spcPts val="1500"/>
              </a:lnSpc>
              <a:spcBef>
                <a:spcPts val="600"/>
              </a:spcBef>
              <a:spcAft>
                <a:spcPts val="1245"/>
              </a:spcAft>
              <a:defRPr/>
            </a:lvl1pPr>
          </a:lstStyle>
          <a:p>
            <a:pPr marL="0" marR="0" indent="0" algn="ctr">
              <a:lnSpc>
                <a:spcPts val="1500"/>
              </a:lnSpc>
              <a:spcAft>
                <a:spcPts val="0"/>
              </a:spcAft>
            </a:pPr>
            <a:r>
              <a:rPr lang="en-US" sz="1400" spc="0">
                <a:solidFill>
                  <a:srgbClr val="007265"/>
                </a:solidFill>
                <a:latin typeface="Calibri" panose="02020603050405020304" pitchFamily="2"/>
              </a:rPr>
              <a:t>Advanced </a:t>
            </a:r>
            <a:br/>
            <a:r>
              <a:rPr lang="en-US" sz="1400" spc="0">
                <a:solidFill>
                  <a:srgbClr val="007265"/>
                </a:solidFill>
                <a:latin typeface="Calibri" panose="02020603050405020304" pitchFamily="2"/>
              </a:rPr>
              <a:t>disease &amp; </a:t>
            </a:r>
            <a:br/>
            <a:r>
              <a:rPr lang="en-US" sz="1400" spc="0">
                <a:solidFill>
                  <a:srgbClr val="007265"/>
                </a:solidFill>
                <a:latin typeface="Calibri" panose="02020603050405020304" pitchFamily="2"/>
              </a:rPr>
              <a:t>complexity </a:t>
            </a:r>
          </a:p>
          <a:p>
            <a:pPr marL="0" marR="0" indent="0" algn="ctr">
              <a:lnSpc>
                <a:spcPts val="1500"/>
              </a:lnSpc>
              <a:spcBef>
                <a:spcPts val="600"/>
              </a:spcBef>
              <a:spcAft>
                <a:spcPts val="1245"/>
              </a:spcAft>
            </a:pPr>
            <a:r>
              <a:rPr lang="en-US" sz="1400" spc="0">
                <a:solidFill>
                  <a:srgbClr val="007265"/>
                </a:solidFill>
                <a:latin typeface="Calibri" panose="02020603050405020304" pitchFamily="2"/>
              </a:rPr>
              <a:t>End of life, </a:t>
            </a:r>
            <a:br/>
            <a:r>
              <a:rPr lang="en-US" sz="1400" spc="0">
                <a:solidFill>
                  <a:srgbClr val="007265"/>
                </a:solidFill>
                <a:latin typeface="Calibri" panose="02020603050405020304" pitchFamily="2"/>
              </a:rPr>
              <a:t>frailty and </a:t>
            </a:r>
            <a:br/>
            <a:r>
              <a:rPr lang="en-US" sz="1400" spc="0">
                <a:solidFill>
                  <a:srgbClr val="007265"/>
                </a:solidFill>
                <a:latin typeface="Calibri" panose="02020603050405020304" pitchFamily="2"/>
              </a:rPr>
              <a:t>dementia </a:t>
            </a:r>
          </a:p>
        </p:txBody>
      </p:sp>
      <p:sp>
        <p:nvSpPr>
          <p:cNvPr id="14" name="Text Placeholder 13"/>
          <p:cNvSpPr>
            <a:spLocks noGrp="1"/>
          </p:cNvSpPr>
          <p:nvPr>
            <p:ph type="body" idx="10"/>
          </p:nvPr>
        </p:nvSpPr>
        <p:spPr>
          <a:xfrm>
            <a:off x="1267765" y="4044951"/>
            <a:ext cx="2090511" cy="1804035"/>
          </a:xfrm>
          <a:prstGeom prst="rect">
            <a:avLst/>
          </a:prstGeom>
          <a:noFill/>
          <a:ln w="0" cmpd="sng">
            <a:noFill/>
            <a:prstDash val="solid"/>
          </a:ln>
        </p:spPr>
        <p:txBody>
          <a:bodyPr vert="horz" lIns="0" tIns="46355" rIns="0" bIns="0" anchor="t"/>
          <a:lstStyle>
            <a:lvl1pPr marL="274238" marR="0" indent="274238" algn="l">
              <a:lnSpc>
                <a:spcPts val="1500"/>
              </a:lnSpc>
              <a:spcBef>
                <a:spcPts val="0"/>
              </a:spcBef>
              <a:spcAft>
                <a:spcPts val="0"/>
              </a:spcAft>
              <a:buFont typeface="Symbol"/>
              <a:buChar char="·"/>
              <a:defRPr/>
            </a:lvl1pPr>
          </a:lstStyle>
          <a:p>
            <a:pPr marL="274320" marR="0" indent="274320" algn="l">
              <a:lnSpc>
                <a:spcPts val="1400"/>
              </a:lnSpc>
              <a:spcAft>
                <a:spcPts val="0"/>
              </a:spcAft>
              <a:buFont typeface="Symbol"/>
              <a:buChar char="·"/>
            </a:pPr>
            <a:r>
              <a:rPr lang="en-US" sz="1300" spc="0">
                <a:solidFill>
                  <a:srgbClr val="000000"/>
                </a:solidFill>
                <a:latin typeface="Calibri" panose="02020603050405020304" pitchFamily="2"/>
              </a:rPr>
              <a:t>‘Healthy ageing’ </a:t>
            </a:r>
          </a:p>
          <a:p>
            <a:pPr marL="274320" marR="0" indent="274320" algn="l">
              <a:lnSpc>
                <a:spcPts val="1400"/>
              </a:lnSpc>
              <a:spcBef>
                <a:spcPts val="175"/>
              </a:spcBef>
              <a:spcAft>
                <a:spcPts val="0"/>
              </a:spcAft>
              <a:buFont typeface="Symbol"/>
              <a:buChar char="·"/>
            </a:pPr>
            <a:r>
              <a:rPr lang="en-US" sz="1300" spc="0">
                <a:solidFill>
                  <a:srgbClr val="000000"/>
                </a:solidFill>
                <a:latin typeface="Calibri" panose="02020603050405020304" pitchFamily="2"/>
              </a:rPr>
              <a:t>Identify frailty </a:t>
            </a:r>
          </a:p>
          <a:p>
            <a:pPr marL="274320" marR="0" indent="274320" algn="l">
              <a:lnSpc>
                <a:spcPts val="1600"/>
              </a:lnSpc>
              <a:spcBef>
                <a:spcPts val="0"/>
              </a:spcBef>
              <a:spcAft>
                <a:spcPts val="0"/>
              </a:spcAft>
              <a:buFont typeface="Symbol"/>
              <a:buChar char="·"/>
            </a:pPr>
            <a:r>
              <a:rPr lang="en-US" sz="1300" spc="0">
                <a:solidFill>
                  <a:srgbClr val="000000"/>
                </a:solidFill>
                <a:latin typeface="Calibri" panose="02020603050405020304" pitchFamily="2"/>
              </a:rPr>
              <a:t>Falls prevention, </a:t>
            </a:r>
            <a:br/>
            <a:r>
              <a:rPr lang="en-US" sz="1300" spc="0">
                <a:solidFill>
                  <a:srgbClr val="000000"/>
                </a:solidFill>
                <a:latin typeface="Calibri" panose="02020603050405020304" pitchFamily="2"/>
              </a:rPr>
              <a:t>medication reviews </a:t>
            </a:r>
          </a:p>
          <a:p>
            <a:pPr marL="274320" marR="0" indent="274320" algn="l">
              <a:lnSpc>
                <a:spcPts val="1600"/>
              </a:lnSpc>
              <a:spcBef>
                <a:spcPts val="5"/>
              </a:spcBef>
              <a:spcAft>
                <a:spcPts val="0"/>
              </a:spcAft>
              <a:buFont typeface="Symbol"/>
              <a:buChar char="·"/>
            </a:pPr>
            <a:r>
              <a:rPr lang="en-US" sz="1300" spc="0">
                <a:solidFill>
                  <a:srgbClr val="000000"/>
                </a:solidFill>
                <a:latin typeface="Calibri" panose="02020603050405020304" pitchFamily="2"/>
              </a:rPr>
              <a:t>Integrated neighbourhood teams (case management) </a:t>
            </a:r>
          </a:p>
          <a:p>
            <a:pPr marL="274320" marR="0" indent="274320" algn="l">
              <a:lnSpc>
                <a:spcPts val="1500"/>
              </a:lnSpc>
              <a:spcBef>
                <a:spcPts val="0"/>
              </a:spcBef>
              <a:spcAft>
                <a:spcPts val="0"/>
              </a:spcAft>
              <a:buFont typeface="Symbol"/>
              <a:buChar char="·"/>
            </a:pPr>
            <a:r>
              <a:rPr lang="en-US" sz="1300" spc="0">
                <a:solidFill>
                  <a:srgbClr val="000000"/>
                </a:solidFill>
                <a:latin typeface="Calibri" panose="02020603050405020304" pitchFamily="2"/>
              </a:rPr>
              <a:t>Treatment escalation plan/ Advanced care plans e.g. COPD/HF </a:t>
            </a:r>
          </a:p>
        </p:txBody>
      </p:sp>
      <p:sp>
        <p:nvSpPr>
          <p:cNvPr id="15" name="Text Placeholder 14"/>
          <p:cNvSpPr>
            <a:spLocks noGrp="1"/>
          </p:cNvSpPr>
          <p:nvPr>
            <p:ph type="body" idx="10"/>
          </p:nvPr>
        </p:nvSpPr>
        <p:spPr>
          <a:xfrm>
            <a:off x="3400809" y="4044951"/>
            <a:ext cx="1995920" cy="819785"/>
          </a:xfrm>
          <a:prstGeom prst="rect">
            <a:avLst/>
          </a:prstGeom>
          <a:noFill/>
          <a:ln w="0" cmpd="sng">
            <a:noFill/>
            <a:prstDash val="solid"/>
          </a:ln>
        </p:spPr>
        <p:txBody>
          <a:bodyPr vert="horz" lIns="0" tIns="46355" rIns="0" bIns="0" anchor="t"/>
          <a:lstStyle>
            <a:lvl1pPr marL="274238" marR="0" indent="274238" algn="l">
              <a:lnSpc>
                <a:spcPts val="1600"/>
              </a:lnSpc>
              <a:spcBef>
                <a:spcPts val="5"/>
              </a:spcBef>
              <a:spcAft>
                <a:spcPts val="20"/>
              </a:spcAft>
              <a:buFont typeface="Symbol"/>
              <a:buChar char="·"/>
              <a:defRPr/>
            </a:lvl1pPr>
          </a:lstStyle>
          <a:p>
            <a:pPr marL="274320" marR="0" indent="274320" algn="l">
              <a:lnSpc>
                <a:spcPts val="1400"/>
              </a:lnSpc>
              <a:spcAft>
                <a:spcPts val="0"/>
              </a:spcAft>
              <a:buFont typeface="Symbol"/>
              <a:buChar char="·"/>
            </a:pPr>
            <a:r>
              <a:rPr lang="en-US" sz="1300" spc="-20">
                <a:solidFill>
                  <a:srgbClr val="000000"/>
                </a:solidFill>
                <a:latin typeface="Calibri" panose="02020603050405020304" pitchFamily="2"/>
              </a:rPr>
              <a:t>NHS Directory of Services </a:t>
            </a:r>
          </a:p>
          <a:p>
            <a:pPr marL="274320" marR="0" indent="274320" algn="l">
              <a:lnSpc>
                <a:spcPts val="1400"/>
              </a:lnSpc>
              <a:spcBef>
                <a:spcPts val="175"/>
              </a:spcBef>
              <a:spcAft>
                <a:spcPts val="0"/>
              </a:spcAft>
              <a:buFont typeface="Symbol"/>
              <a:buChar char="·"/>
            </a:pPr>
            <a:r>
              <a:rPr lang="en-US" sz="1300" spc="0">
                <a:solidFill>
                  <a:srgbClr val="000000"/>
                </a:solidFill>
                <a:latin typeface="Calibri" panose="02020603050405020304" pitchFamily="2"/>
              </a:rPr>
              <a:t>#handover@home </a:t>
            </a:r>
          </a:p>
          <a:p>
            <a:pPr marL="274320" marR="0" indent="274320" algn="l">
              <a:lnSpc>
                <a:spcPts val="1600"/>
              </a:lnSpc>
              <a:spcBef>
                <a:spcPts val="5"/>
              </a:spcBef>
              <a:spcAft>
                <a:spcPts val="20"/>
              </a:spcAft>
              <a:buFont typeface="Symbol"/>
              <a:buChar char="·"/>
            </a:pPr>
            <a:r>
              <a:rPr lang="en-US" sz="1300" spc="0">
                <a:solidFill>
                  <a:srgbClr val="000000"/>
                </a:solidFill>
                <a:latin typeface="Calibri" panose="02020603050405020304" pitchFamily="2"/>
              </a:rPr>
              <a:t>Early Intervention Vehicle (EIV) </a:t>
            </a:r>
          </a:p>
        </p:txBody>
      </p:sp>
      <p:sp>
        <p:nvSpPr>
          <p:cNvPr id="16" name="Text Placeholder 15"/>
          <p:cNvSpPr>
            <a:spLocks noGrp="1"/>
          </p:cNvSpPr>
          <p:nvPr>
            <p:ph type="body" idx="10"/>
          </p:nvPr>
        </p:nvSpPr>
        <p:spPr>
          <a:xfrm>
            <a:off x="5537028" y="4044951"/>
            <a:ext cx="2059404" cy="819785"/>
          </a:xfrm>
          <a:prstGeom prst="rect">
            <a:avLst/>
          </a:prstGeom>
          <a:noFill/>
          <a:ln w="0" cmpd="sng">
            <a:noFill/>
            <a:prstDash val="solid"/>
          </a:ln>
        </p:spPr>
        <p:txBody>
          <a:bodyPr vert="horz" lIns="0" tIns="24130" rIns="0" bIns="0" anchor="t"/>
          <a:lstStyle>
            <a:lvl1pPr marL="274238" marR="0" indent="274238" algn="l">
              <a:lnSpc>
                <a:spcPts val="1600"/>
              </a:lnSpc>
              <a:spcAft>
                <a:spcPts val="20"/>
              </a:spcAft>
              <a:buFont typeface="Symbol"/>
              <a:buChar char="·"/>
              <a:defRPr/>
            </a:lvl1pPr>
          </a:lstStyle>
          <a:p>
            <a:pPr marL="274320" marR="0" indent="274320" algn="l">
              <a:lnSpc>
                <a:spcPts val="1600"/>
              </a:lnSpc>
              <a:spcAft>
                <a:spcPts val="20"/>
              </a:spcAft>
              <a:buFont typeface="Symbol"/>
              <a:buChar char="·"/>
            </a:pPr>
            <a:r>
              <a:rPr lang="en-US" sz="1300" spc="0">
                <a:solidFill>
                  <a:srgbClr val="000000"/>
                </a:solidFill>
                <a:latin typeface="Calibri" panose="02020603050405020304" pitchFamily="2"/>
              </a:rPr>
              <a:t>Enhance urgent community response, Same Day Emergency Care (SDEC), virtual ward </a:t>
            </a:r>
          </a:p>
        </p:txBody>
      </p:sp>
      <p:sp>
        <p:nvSpPr>
          <p:cNvPr id="17" name="Text Placeholder 16"/>
          <p:cNvSpPr>
            <a:spLocks noGrp="1"/>
          </p:cNvSpPr>
          <p:nvPr>
            <p:ph type="body" idx="10"/>
          </p:nvPr>
        </p:nvSpPr>
        <p:spPr>
          <a:xfrm>
            <a:off x="9803117" y="4044951"/>
            <a:ext cx="2013696" cy="815975"/>
          </a:xfrm>
          <a:prstGeom prst="rect">
            <a:avLst/>
          </a:prstGeom>
          <a:noFill/>
          <a:ln w="0" cmpd="sng">
            <a:noFill/>
            <a:prstDash val="solid"/>
          </a:ln>
        </p:spPr>
        <p:txBody>
          <a:bodyPr vert="horz" lIns="0" tIns="24130" rIns="0" bIns="0" anchor="t"/>
          <a:lstStyle>
            <a:lvl1pPr marL="274238" marR="0" indent="274238" algn="l">
              <a:lnSpc>
                <a:spcPts val="1500"/>
              </a:lnSpc>
              <a:spcBef>
                <a:spcPts val="0"/>
              </a:spcBef>
              <a:spcAft>
                <a:spcPts val="0"/>
              </a:spcAft>
              <a:buFont typeface="Symbol"/>
              <a:buChar char="·"/>
              <a:defRPr/>
            </a:lvl1pPr>
          </a:lstStyle>
          <a:p>
            <a:pPr marL="274320" marR="0" indent="274320" algn="l">
              <a:lnSpc>
                <a:spcPts val="1600"/>
              </a:lnSpc>
              <a:spcAft>
                <a:spcPts val="0"/>
              </a:spcAft>
              <a:buFont typeface="Symbol"/>
              <a:buChar char="·"/>
            </a:pPr>
            <a:r>
              <a:rPr lang="en-US" sz="1300" spc="-5">
                <a:solidFill>
                  <a:srgbClr val="000000"/>
                </a:solidFill>
                <a:latin typeface="Calibri" panose="02020603050405020304" pitchFamily="2"/>
              </a:rPr>
              <a:t>Early supported discharge (D2A), virtual ward </a:t>
            </a:r>
          </a:p>
          <a:p>
            <a:pPr marL="274320" marR="0" indent="274320" algn="l">
              <a:lnSpc>
                <a:spcPts val="1500"/>
              </a:lnSpc>
              <a:spcBef>
                <a:spcPts val="0"/>
              </a:spcBef>
              <a:spcAft>
                <a:spcPts val="0"/>
              </a:spcAft>
              <a:buFont typeface="Symbol"/>
              <a:buChar char="·"/>
            </a:pPr>
            <a:r>
              <a:rPr lang="en-US" sz="1300" spc="0">
                <a:solidFill>
                  <a:srgbClr val="000000"/>
                </a:solidFill>
                <a:latin typeface="Calibri" panose="02020603050405020304" pitchFamily="2"/>
              </a:rPr>
              <a:t>Reablement, community beds </a:t>
            </a:r>
          </a:p>
        </p:txBody>
      </p:sp>
      <p:sp>
        <p:nvSpPr>
          <p:cNvPr id="18" name="Text Placeholder 17"/>
          <p:cNvSpPr>
            <a:spLocks noGrp="1"/>
          </p:cNvSpPr>
          <p:nvPr>
            <p:ph type="body" idx="10"/>
          </p:nvPr>
        </p:nvSpPr>
        <p:spPr>
          <a:xfrm>
            <a:off x="7670073" y="4066541"/>
            <a:ext cx="1599783" cy="414655"/>
          </a:xfrm>
          <a:prstGeom prst="rect">
            <a:avLst/>
          </a:prstGeom>
          <a:noFill/>
          <a:ln w="0" cmpd="sng">
            <a:noFill/>
            <a:prstDash val="solid"/>
          </a:ln>
        </p:spPr>
        <p:txBody>
          <a:bodyPr vert="horz" lIns="0" tIns="24765" rIns="0" bIns="0" anchor="t"/>
          <a:lstStyle>
            <a:lvl1pPr marL="0" marR="0" indent="274238" algn="l">
              <a:lnSpc>
                <a:spcPts val="1400"/>
              </a:lnSpc>
              <a:spcBef>
                <a:spcPts val="175"/>
              </a:spcBef>
              <a:spcAft>
                <a:spcPts val="125"/>
              </a:spcAft>
              <a:buFont typeface="Symbol"/>
              <a:buChar char="·"/>
              <a:defRPr/>
            </a:lvl1pPr>
          </a:lstStyle>
          <a:p>
            <a:pPr marL="0" marR="0" indent="274320" algn="l">
              <a:lnSpc>
                <a:spcPts val="1400"/>
              </a:lnSpc>
              <a:spcAft>
                <a:spcPts val="0"/>
              </a:spcAft>
              <a:buFont typeface="Symbol"/>
              <a:buChar char="·"/>
            </a:pPr>
            <a:r>
              <a:rPr lang="en-US" sz="1300" spc="-25">
                <a:solidFill>
                  <a:srgbClr val="000000"/>
                </a:solidFill>
                <a:latin typeface="Calibri" panose="02020603050405020304" pitchFamily="2"/>
              </a:rPr>
              <a:t>Acute frailty service </a:t>
            </a:r>
          </a:p>
          <a:p>
            <a:pPr marL="0" marR="0" indent="274320" algn="l">
              <a:lnSpc>
                <a:spcPts val="1400"/>
              </a:lnSpc>
              <a:spcBef>
                <a:spcPts val="175"/>
              </a:spcBef>
              <a:spcAft>
                <a:spcPts val="125"/>
              </a:spcAft>
              <a:buFont typeface="Symbol"/>
              <a:buChar char="·"/>
            </a:pPr>
            <a:r>
              <a:rPr lang="en-US" sz="1300" spc="0">
                <a:solidFill>
                  <a:srgbClr val="000000"/>
                </a:solidFill>
                <a:latin typeface="Calibri" panose="02020603050405020304" pitchFamily="2"/>
              </a:rPr>
              <a:t>Virtual ward </a:t>
            </a:r>
          </a:p>
        </p:txBody>
      </p:sp>
    </p:spTree>
    <p:extLst>
      <p:ext uri="{BB962C8B-B14F-4D97-AF65-F5344CB8AC3E}">
        <p14:creationId xmlns:p14="http://schemas.microsoft.com/office/powerpoint/2010/main" val="358455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599495"/>
            <a:ext cx="5371200" cy="2310104"/>
          </a:xfrm>
        </p:spPr>
        <p:txBody>
          <a:bodyPr anchor="b">
            <a:normAutofit/>
          </a:bodyPr>
          <a:lstStyle>
            <a:lvl1pPr algn="l">
              <a:defRPr sz="2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03/04/2024</a:t>
            </a:fld>
            <a:endParaRPr lang="en-GB" dirty="0"/>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dirty="0"/>
              <a:t>Working together</a:t>
            </a:r>
            <a:br>
              <a:rPr lang="en-GB" sz="2200" b="0" dirty="0"/>
            </a:br>
            <a:r>
              <a:rPr lang="en-GB" sz="2200" b="0" dirty="0"/>
              <a:t>for a healthier future</a:t>
            </a:r>
          </a:p>
        </p:txBody>
      </p:sp>
      <p:grpSp>
        <p:nvGrpSpPr>
          <p:cNvPr id="22" name="Group 21">
            <a:extLst>
              <a:ext uri="{FF2B5EF4-FFF2-40B4-BE49-F238E27FC236}">
                <a16:creationId xmlns:a16="http://schemas.microsoft.com/office/drawing/2014/main" id="{43569E4E-A10F-F5FC-5F9D-47AD78A780C1}"/>
              </a:ext>
            </a:extLst>
          </p:cNvPr>
          <p:cNvGrpSpPr/>
          <p:nvPr userDrawn="1"/>
        </p:nvGrpSpPr>
        <p:grpSpPr>
          <a:xfrm>
            <a:off x="6102830" y="694065"/>
            <a:ext cx="4699112" cy="5970259"/>
            <a:chOff x="6102830" y="694065"/>
            <a:chExt cx="4699112" cy="5970259"/>
          </a:xfrm>
        </p:grpSpPr>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778719" y="3034012"/>
              <a:ext cx="2023223" cy="2859716"/>
            </a:xfrm>
            <a:prstGeom prst="rect">
              <a:avLst/>
            </a:prstGeom>
          </p:spPr>
        </p:pic>
      </p:grpSp>
      <p:pic>
        <p:nvPicPr>
          <p:cNvPr id="24" name="Picture 23">
            <a:extLst>
              <a:ext uri="{FF2B5EF4-FFF2-40B4-BE49-F238E27FC236}">
                <a16:creationId xmlns:a16="http://schemas.microsoft.com/office/drawing/2014/main" id="{D2A0942E-C8B9-8058-0C65-440EFED2220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86553" y="7200"/>
            <a:ext cx="3816894" cy="1592295"/>
          </a:xfrm>
          <a:prstGeom prst="rect">
            <a:avLst/>
          </a:prstGeom>
        </p:spPr>
      </p:pic>
    </p:spTree>
    <p:extLst>
      <p:ext uri="{BB962C8B-B14F-4D97-AF65-F5344CB8AC3E}">
        <p14:creationId xmlns:p14="http://schemas.microsoft.com/office/powerpoint/2010/main" val="406167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C8A4-E593-80EF-8864-D36DABC557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4EA3A9-0011-4FBE-A316-599C06133A3E}"/>
              </a:ext>
            </a:extLst>
          </p:cNvPr>
          <p:cNvSpPr>
            <a:spLocks noGrp="1"/>
          </p:cNvSpPr>
          <p:nvPr>
            <p:ph idx="1"/>
          </p:nvPr>
        </p:nvSpPr>
        <p:spPr>
          <a:xfrm>
            <a:off x="453600" y="1825625"/>
            <a:ext cx="11368102" cy="376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F1C80CD-E50C-1C8E-CAB2-DE816B487676}"/>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5" name="Footer Placeholder 4">
            <a:extLst>
              <a:ext uri="{FF2B5EF4-FFF2-40B4-BE49-F238E27FC236}">
                <a16:creationId xmlns:a16="http://schemas.microsoft.com/office/drawing/2014/main" id="{4FBCB2FD-F076-F1AC-A9FF-BA38511B6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01FB6-AFF0-ECA1-1E59-BFB0B4765E8F}"/>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7" name="Picture 6" descr="A picture containing diagram&#10;&#10;Description automatically generated">
            <a:extLst>
              <a:ext uri="{FF2B5EF4-FFF2-40B4-BE49-F238E27FC236}">
                <a16:creationId xmlns:a16="http://schemas.microsoft.com/office/drawing/2014/main" id="{54F837D3-6F8D-1DD1-92A6-AAC89F08ED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8" name="Picture 7">
            <a:extLst>
              <a:ext uri="{FF2B5EF4-FFF2-40B4-BE49-F238E27FC236}">
                <a16:creationId xmlns:a16="http://schemas.microsoft.com/office/drawing/2014/main" id="{58253B18-0F0B-FB17-CB70-6AC84EBCFC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91250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545E-3F9F-95A4-77D4-E0C2EF4D62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D991B9-C2C7-B256-3BD5-A133E8D194E2}"/>
              </a:ext>
            </a:extLst>
          </p:cNvPr>
          <p:cNvSpPr>
            <a:spLocks noGrp="1"/>
          </p:cNvSpPr>
          <p:nvPr>
            <p:ph sz="half" idx="1"/>
          </p:nvPr>
        </p:nvSpPr>
        <p:spPr>
          <a:xfrm>
            <a:off x="458920" y="1825625"/>
            <a:ext cx="5560880" cy="382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A5DF38-81DA-66B2-017F-644E08004A9E}"/>
              </a:ext>
            </a:extLst>
          </p:cNvPr>
          <p:cNvSpPr>
            <a:spLocks noGrp="1"/>
          </p:cNvSpPr>
          <p:nvPr>
            <p:ph sz="half" idx="2"/>
          </p:nvPr>
        </p:nvSpPr>
        <p:spPr>
          <a:xfrm>
            <a:off x="6177600" y="1825625"/>
            <a:ext cx="5644102" cy="382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43E54D-7E8B-E0A5-E2FF-771E9D3A1BAD}"/>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6" name="Footer Placeholder 5">
            <a:extLst>
              <a:ext uri="{FF2B5EF4-FFF2-40B4-BE49-F238E27FC236}">
                <a16:creationId xmlns:a16="http://schemas.microsoft.com/office/drawing/2014/main" id="{21D2E62C-AC2B-EE4C-E9C3-49AFC99B7B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7A081B-5D37-46D7-C679-550A7703039C}"/>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8" name="Picture 7" descr="A picture containing diagram&#10;&#10;Description automatically generated">
            <a:extLst>
              <a:ext uri="{FF2B5EF4-FFF2-40B4-BE49-F238E27FC236}">
                <a16:creationId xmlns:a16="http://schemas.microsoft.com/office/drawing/2014/main" id="{3A809ACB-F590-06A9-06C9-C5F9E7D65D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9" name="Picture 8">
            <a:extLst>
              <a:ext uri="{FF2B5EF4-FFF2-40B4-BE49-F238E27FC236}">
                <a16:creationId xmlns:a16="http://schemas.microsoft.com/office/drawing/2014/main" id="{9A6F96FB-03E6-4A59-4569-A7A73AE618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59755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3" name="Picture 12" descr="A picture containing diagram&#10;&#10;Description automatically generated">
            <a:extLst>
              <a:ext uri="{FF2B5EF4-FFF2-40B4-BE49-F238E27FC236}">
                <a16:creationId xmlns:a16="http://schemas.microsoft.com/office/drawing/2014/main" id="{C47D36F1-A032-519C-B7DA-981CDE40D9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4" name="Picture 13">
            <a:extLst>
              <a:ext uri="{FF2B5EF4-FFF2-40B4-BE49-F238E27FC236}">
                <a16:creationId xmlns:a16="http://schemas.microsoft.com/office/drawing/2014/main" id="{65A62A72-618D-770D-89B7-03AFD09C32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14173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st mosa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a:p>
        </p:txBody>
      </p:sp>
      <p:grpSp>
        <p:nvGrpSpPr>
          <p:cNvPr id="10" name="Group 9">
            <a:extLst>
              <a:ext uri="{FF2B5EF4-FFF2-40B4-BE49-F238E27FC236}">
                <a16:creationId xmlns:a16="http://schemas.microsoft.com/office/drawing/2014/main" id="{77763BFF-33C1-8A55-E909-5A3CB60697D0}"/>
              </a:ext>
            </a:extLst>
          </p:cNvPr>
          <p:cNvGrpSpPr/>
          <p:nvPr userDrawn="1"/>
        </p:nvGrpSpPr>
        <p:grpSpPr>
          <a:xfrm>
            <a:off x="-551619" y="5904638"/>
            <a:ext cx="17689729" cy="591260"/>
            <a:chOff x="-236029" y="5904638"/>
            <a:chExt cx="17689729" cy="591260"/>
          </a:xfrm>
        </p:grpSpPr>
        <p:pic>
          <p:nvPicPr>
            <p:cNvPr id="11" name="Picture 10">
              <a:extLst>
                <a:ext uri="{FF2B5EF4-FFF2-40B4-BE49-F238E27FC236}">
                  <a16:creationId xmlns:a16="http://schemas.microsoft.com/office/drawing/2014/main" id="{A1D5BAC6-1A92-BCC9-E179-66255D82C8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29" y="5904638"/>
              <a:ext cx="8837102" cy="591260"/>
            </a:xfrm>
            <a:prstGeom prst="rect">
              <a:avLst/>
            </a:prstGeom>
          </p:spPr>
        </p:pic>
        <p:pic>
          <p:nvPicPr>
            <p:cNvPr id="12" name="Picture 11">
              <a:extLst>
                <a:ext uri="{FF2B5EF4-FFF2-40B4-BE49-F238E27FC236}">
                  <a16:creationId xmlns:a16="http://schemas.microsoft.com/office/drawing/2014/main" id="{6F799EAB-D2C1-C325-15FB-1FC8C3A8D2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6598" y="5904638"/>
              <a:ext cx="8837102" cy="591260"/>
            </a:xfrm>
            <a:prstGeom prst="rect">
              <a:avLst/>
            </a:prstGeom>
          </p:spPr>
        </p:pic>
      </p:grpSp>
    </p:spTree>
    <p:extLst>
      <p:ext uri="{BB962C8B-B14F-4D97-AF65-F5344CB8AC3E}">
        <p14:creationId xmlns:p14="http://schemas.microsoft.com/office/powerpoint/2010/main" val="237885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479B-79C0-0C48-18E9-987834875041}"/>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3" name="Footer Placeholder 2">
            <a:extLst>
              <a:ext uri="{FF2B5EF4-FFF2-40B4-BE49-F238E27FC236}">
                <a16:creationId xmlns:a16="http://schemas.microsoft.com/office/drawing/2014/main" id="{42C020AB-AACD-FB05-4E8D-2EE79EAD63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CF0AE3-AC71-EA8E-4FB1-E3218F9B91C3}"/>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20" name="Picture 19" descr="A picture containing diagram&#10;&#10;Description automatically generated">
            <a:extLst>
              <a:ext uri="{FF2B5EF4-FFF2-40B4-BE49-F238E27FC236}">
                <a16:creationId xmlns:a16="http://schemas.microsoft.com/office/drawing/2014/main" id="{3AAA1621-7E3B-71FE-8B5B-836425E964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21" name="Picture 20">
            <a:extLst>
              <a:ext uri="{FF2B5EF4-FFF2-40B4-BE49-F238E27FC236}">
                <a16:creationId xmlns:a16="http://schemas.microsoft.com/office/drawing/2014/main" id="{96138E40-E1E6-1740-8262-BF4B87F80C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14924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D7B8-64B2-077E-A497-F5C5120C3A55}"/>
              </a:ext>
            </a:extLst>
          </p:cNvPr>
          <p:cNvSpPr>
            <a:spLocks noGrp="1"/>
          </p:cNvSpPr>
          <p:nvPr>
            <p:ph type="title"/>
          </p:nvPr>
        </p:nvSpPr>
        <p:spPr>
          <a:xfrm>
            <a:off x="460800" y="457200"/>
            <a:ext cx="431122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AC457F0-2811-1B90-42E2-2AFC42A45BCA}"/>
              </a:ext>
            </a:extLst>
          </p:cNvPr>
          <p:cNvSpPr>
            <a:spLocks noGrp="1"/>
          </p:cNvSpPr>
          <p:nvPr>
            <p:ph idx="1"/>
          </p:nvPr>
        </p:nvSpPr>
        <p:spPr>
          <a:xfrm>
            <a:off x="5183188" y="987425"/>
            <a:ext cx="6638514" cy="4563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a:extLst>
              <a:ext uri="{FF2B5EF4-FFF2-40B4-BE49-F238E27FC236}">
                <a16:creationId xmlns:a16="http://schemas.microsoft.com/office/drawing/2014/main" id="{DB6FCABF-7CDF-35B2-FE0F-168EA661B373}"/>
              </a:ext>
            </a:extLst>
          </p:cNvPr>
          <p:cNvSpPr>
            <a:spLocks noGrp="1"/>
          </p:cNvSpPr>
          <p:nvPr>
            <p:ph type="body" sz="half" idx="2"/>
          </p:nvPr>
        </p:nvSpPr>
        <p:spPr>
          <a:xfrm>
            <a:off x="460800" y="2057400"/>
            <a:ext cx="4311225" cy="35692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95FC1-AB49-DEAA-A03A-4827F02F2D96}"/>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6" name="Footer Placeholder 5">
            <a:extLst>
              <a:ext uri="{FF2B5EF4-FFF2-40B4-BE49-F238E27FC236}">
                <a16:creationId xmlns:a16="http://schemas.microsoft.com/office/drawing/2014/main" id="{6254A998-6928-50DE-BD70-165B0E03D9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3B6AD8-D852-AD08-8095-3AC3ED987128}"/>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0" name="Picture 9" descr="A picture containing diagram&#10;&#10;Description automatically generated">
            <a:extLst>
              <a:ext uri="{FF2B5EF4-FFF2-40B4-BE49-F238E27FC236}">
                <a16:creationId xmlns:a16="http://schemas.microsoft.com/office/drawing/2014/main" id="{CBEBE530-54E4-A2F7-4B1D-4917FB6DBA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18B2D7B5-592B-1F99-9BD4-098DB196E9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72811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CF98-1BCC-DF9F-C273-95DABBD1825E}"/>
              </a:ext>
            </a:extLst>
          </p:cNvPr>
          <p:cNvSpPr>
            <a:spLocks noGrp="1"/>
          </p:cNvSpPr>
          <p:nvPr>
            <p:ph type="title"/>
          </p:nvPr>
        </p:nvSpPr>
        <p:spPr>
          <a:xfrm>
            <a:off x="460800" y="457200"/>
            <a:ext cx="4311225" cy="1600200"/>
          </a:xfrm>
        </p:spPr>
        <p:txBody>
          <a:bodyPr anchor="b"/>
          <a:lstStyle>
            <a:lvl1pPr>
              <a:defRPr sz="3200"/>
            </a:lvl1pPr>
          </a:lstStyle>
          <a:p>
            <a:r>
              <a:rPr lang="en-US"/>
              <a:t>Click to edit Master title style</a:t>
            </a:r>
            <a:endParaRPr lang="en-GB" dirty="0"/>
          </a:p>
        </p:txBody>
      </p:sp>
      <p:sp>
        <p:nvSpPr>
          <p:cNvPr id="3" name="Picture Placeholder 2">
            <a:extLst>
              <a:ext uri="{FF2B5EF4-FFF2-40B4-BE49-F238E27FC236}">
                <a16:creationId xmlns:a16="http://schemas.microsoft.com/office/drawing/2014/main" id="{E9C5A5CE-70CC-D8D7-C552-5B24898BD824}"/>
              </a:ext>
            </a:extLst>
          </p:cNvPr>
          <p:cNvSpPr>
            <a:spLocks noGrp="1"/>
          </p:cNvSpPr>
          <p:nvPr>
            <p:ph type="pic" idx="1"/>
          </p:nvPr>
        </p:nvSpPr>
        <p:spPr>
          <a:xfrm>
            <a:off x="5183188" y="457201"/>
            <a:ext cx="6638514" cy="517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B25B3AA-7E32-A72D-CEF2-1FB8B30B156B}"/>
              </a:ext>
            </a:extLst>
          </p:cNvPr>
          <p:cNvSpPr>
            <a:spLocks noGrp="1"/>
          </p:cNvSpPr>
          <p:nvPr>
            <p:ph type="body" sz="half" idx="2"/>
          </p:nvPr>
        </p:nvSpPr>
        <p:spPr>
          <a:xfrm>
            <a:off x="460800" y="2057400"/>
            <a:ext cx="4311225" cy="3577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6E2D1-753A-CB6C-E42C-47CE5F799173}"/>
              </a:ext>
            </a:extLst>
          </p:cNvPr>
          <p:cNvSpPr>
            <a:spLocks noGrp="1"/>
          </p:cNvSpPr>
          <p:nvPr>
            <p:ph type="dt" sz="half" idx="10"/>
          </p:nvPr>
        </p:nvSpPr>
        <p:spPr/>
        <p:txBody>
          <a:bodyPr/>
          <a:lstStyle/>
          <a:p>
            <a:fld id="{E8FB2C52-EA41-6F47-9888-AA140085CA19}" type="datetimeFigureOut">
              <a:rPr lang="en-GB" smtClean="0"/>
              <a:t>03/04/2024</a:t>
            </a:fld>
            <a:endParaRPr lang="en-GB"/>
          </a:p>
        </p:txBody>
      </p:sp>
      <p:sp>
        <p:nvSpPr>
          <p:cNvPr id="6" name="Footer Placeholder 5">
            <a:extLst>
              <a:ext uri="{FF2B5EF4-FFF2-40B4-BE49-F238E27FC236}">
                <a16:creationId xmlns:a16="http://schemas.microsoft.com/office/drawing/2014/main" id="{34F3A70F-47A7-6E0E-95C1-BDCA23EAB1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681E75-192F-309D-818D-8D807DCA54F5}"/>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0" name="Picture 9" descr="A picture containing diagram&#10;&#10;Description automatically generated">
            <a:extLst>
              <a:ext uri="{FF2B5EF4-FFF2-40B4-BE49-F238E27FC236}">
                <a16:creationId xmlns:a16="http://schemas.microsoft.com/office/drawing/2014/main" id="{5E145656-EC62-D82E-D929-944901072E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9DB04F9E-AD6B-A10D-F730-7A9DD53A199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158942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20A4B-E24B-B929-F3B7-6F010CBEFD1D}"/>
              </a:ext>
            </a:extLst>
          </p:cNvPr>
          <p:cNvSpPr>
            <a:spLocks noGrp="1"/>
          </p:cNvSpPr>
          <p:nvPr>
            <p:ph type="title"/>
          </p:nvPr>
        </p:nvSpPr>
        <p:spPr>
          <a:xfrm>
            <a:off x="453600" y="365125"/>
            <a:ext cx="11368102" cy="1325563"/>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865D54C-334A-4CAB-3906-A5AD3F98A2E9}"/>
              </a:ext>
            </a:extLst>
          </p:cNvPr>
          <p:cNvSpPr>
            <a:spLocks noGrp="1"/>
          </p:cNvSpPr>
          <p:nvPr>
            <p:ph type="body" idx="1"/>
          </p:nvPr>
        </p:nvSpPr>
        <p:spPr>
          <a:xfrm>
            <a:off x="453600" y="1825625"/>
            <a:ext cx="1136810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579C2A1-FC46-E6FC-F098-E930DF2C82DE}"/>
              </a:ext>
            </a:extLst>
          </p:cNvPr>
          <p:cNvSpPr>
            <a:spLocks noGrp="1"/>
          </p:cNvSpPr>
          <p:nvPr>
            <p:ph type="dt" sz="half" idx="2"/>
          </p:nvPr>
        </p:nvSpPr>
        <p:spPr>
          <a:xfrm>
            <a:off x="2984600" y="6356350"/>
            <a:ext cx="24760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FB2C52-EA41-6F47-9888-AA140085CA19}" type="datetimeFigureOut">
              <a:rPr lang="en-GB" smtClean="0"/>
              <a:pPr/>
              <a:t>03/04/2024</a:t>
            </a:fld>
            <a:endParaRPr lang="en-GB"/>
          </a:p>
        </p:txBody>
      </p:sp>
      <p:sp>
        <p:nvSpPr>
          <p:cNvPr id="5" name="Footer Placeholder 4">
            <a:extLst>
              <a:ext uri="{FF2B5EF4-FFF2-40B4-BE49-F238E27FC236}">
                <a16:creationId xmlns:a16="http://schemas.microsoft.com/office/drawing/2014/main" id="{375C6CBB-15F2-BB90-32A6-B5F2FD7643AE}"/>
              </a:ext>
            </a:extLst>
          </p:cNvPr>
          <p:cNvSpPr>
            <a:spLocks noGrp="1"/>
          </p:cNvSpPr>
          <p:nvPr>
            <p:ph type="ftr" sz="quarter" idx="3"/>
          </p:nvPr>
        </p:nvSpPr>
        <p:spPr>
          <a:xfrm>
            <a:off x="5824800" y="6356350"/>
            <a:ext cx="42264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B7C8291D-F1AF-809E-39B4-53F2B11FE038}"/>
              </a:ext>
            </a:extLst>
          </p:cNvPr>
          <p:cNvSpPr>
            <a:spLocks noGrp="1"/>
          </p:cNvSpPr>
          <p:nvPr>
            <p:ph type="sldNum" sz="quarter" idx="4"/>
          </p:nvPr>
        </p:nvSpPr>
        <p:spPr>
          <a:xfrm>
            <a:off x="10396799" y="6356350"/>
            <a:ext cx="1424903"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52134C-DD39-9A46-9E9D-A910E1364561}" type="slidenum">
              <a:rPr lang="en-GB" smtClean="0"/>
              <a:pPr/>
              <a:t>‹#›</a:t>
            </a:fld>
            <a:endParaRPr lang="en-GB"/>
          </a:p>
        </p:txBody>
      </p:sp>
    </p:spTree>
    <p:extLst>
      <p:ext uri="{BB962C8B-B14F-4D97-AF65-F5344CB8AC3E}">
        <p14:creationId xmlns:p14="http://schemas.microsoft.com/office/powerpoint/2010/main" val="343665907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4" r:id="rId5"/>
    <p:sldLayoutId id="2147483660" r:id="rId6"/>
    <p:sldLayoutId id="2147483655" r:id="rId7"/>
    <p:sldLayoutId id="2147483656" r:id="rId8"/>
    <p:sldLayoutId id="2147483657" r:id="rId9"/>
    <p:sldLayoutId id="2147483659" r:id="rId10"/>
    <p:sldLayoutId id="2147483661" r:id="rId11"/>
    <p:sldLayoutId id="2147483662" r:id="rId12"/>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digital.nhs.uk/data-and-information/publications/statistical/hospital-accident--emergency-activity/2021-22/imd-and-ethnici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6.xml"/><Relationship Id="rId7" Type="http://schemas.openxmlformats.org/officeDocument/2006/relationships/image" Target="../media/image44.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11" Type="http://schemas.openxmlformats.org/officeDocument/2006/relationships/image" Target="../media/image48.emf"/><Relationship Id="rId5" Type="http://schemas.openxmlformats.org/officeDocument/2006/relationships/diagramColors" Target="../diagrams/colors6.xml"/><Relationship Id="rId10" Type="http://schemas.openxmlformats.org/officeDocument/2006/relationships/image" Target="../media/image47.emf"/><Relationship Id="rId4" Type="http://schemas.openxmlformats.org/officeDocument/2006/relationships/diagramQuickStyle" Target="../diagrams/quickStyle6.xml"/><Relationship Id="rId9"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9.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2" Type="http://schemas.openxmlformats.org/officeDocument/2006/relationships/hyperlink" Target="https://www.longtermplan.nhs.uk/publication/nhs-long-term-plan/"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doi.org/10.1093%2Fageing%2Fafac319"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C294FA-6E92-D191-32B6-A5EE161E17EB}"/>
              </a:ext>
            </a:extLst>
          </p:cNvPr>
          <p:cNvSpPr>
            <a:spLocks noGrp="1"/>
          </p:cNvSpPr>
          <p:nvPr>
            <p:ph type="ctrTitle"/>
          </p:nvPr>
        </p:nvSpPr>
        <p:spPr/>
        <p:txBody>
          <a:bodyPr/>
          <a:lstStyle/>
          <a:p>
            <a:r>
              <a:rPr lang="en-GB" dirty="0"/>
              <a:t>Urgent and emergency care </a:t>
            </a:r>
            <a:br>
              <a:rPr lang="en-GB" dirty="0"/>
            </a:br>
            <a:r>
              <a:rPr lang="en-GB" dirty="0"/>
              <a:t>HWE needs analysis</a:t>
            </a:r>
          </a:p>
        </p:txBody>
      </p:sp>
      <p:sp>
        <p:nvSpPr>
          <p:cNvPr id="9" name="Subtitle 8">
            <a:extLst>
              <a:ext uri="{FF2B5EF4-FFF2-40B4-BE49-F238E27FC236}">
                <a16:creationId xmlns:a16="http://schemas.microsoft.com/office/drawing/2014/main" id="{AC150E61-444D-F9AB-6D08-AB4795BD6A37}"/>
              </a:ext>
            </a:extLst>
          </p:cNvPr>
          <p:cNvSpPr>
            <a:spLocks noGrp="1"/>
          </p:cNvSpPr>
          <p:nvPr>
            <p:ph type="subTitle" idx="1"/>
          </p:nvPr>
        </p:nvSpPr>
        <p:spPr>
          <a:xfrm>
            <a:off x="453600" y="4204800"/>
            <a:ext cx="5947200" cy="1499314"/>
          </a:xfrm>
        </p:spPr>
        <p:txBody>
          <a:bodyPr>
            <a:normAutofit fontScale="85000" lnSpcReduction="10000"/>
          </a:bodyPr>
          <a:lstStyle/>
          <a:p>
            <a:r>
              <a:rPr lang="en-GB" dirty="0"/>
              <a:t>Dr Rachel McCarthy, Public Health Registrar</a:t>
            </a:r>
          </a:p>
          <a:p>
            <a:r>
              <a:rPr lang="en-GB" dirty="0"/>
              <a:t>Delyth Forth, Senior Head of PHM Delivery</a:t>
            </a:r>
          </a:p>
          <a:p>
            <a:r>
              <a:rPr lang="en-GB" dirty="0"/>
              <a:t>Jaron Inward, Senior PHM &amp; Intelligence Champion Manager</a:t>
            </a:r>
          </a:p>
          <a:p>
            <a:r>
              <a:rPr lang="en-GB" dirty="0"/>
              <a:t>Dr Holly </a:t>
            </a:r>
            <a:r>
              <a:rPr lang="en-GB" dirty="0" err="1"/>
              <a:t>Jenkins,</a:t>
            </a:r>
            <a:r>
              <a:rPr lang="en-GB" dirty="0"/>
              <a:t> Associate Medical Director</a:t>
            </a:r>
          </a:p>
        </p:txBody>
      </p:sp>
    </p:spTree>
    <p:extLst>
      <p:ext uri="{BB962C8B-B14F-4D97-AF65-F5344CB8AC3E}">
        <p14:creationId xmlns:p14="http://schemas.microsoft.com/office/powerpoint/2010/main" val="139534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Image result for people"/>
          <p:cNvSpPr>
            <a:spLocks noChangeAspect="1" noChangeArrowheads="1"/>
          </p:cNvSpPr>
          <p:nvPr/>
        </p:nvSpPr>
        <p:spPr bwMode="auto">
          <a:xfrm>
            <a:off x="1679575" y="-19564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6" descr="Image result for people"/>
          <p:cNvSpPr>
            <a:spLocks noChangeAspect="1" noChangeArrowheads="1"/>
          </p:cNvSpPr>
          <p:nvPr/>
        </p:nvSpPr>
        <p:spPr bwMode="auto">
          <a:xfrm>
            <a:off x="1831975" y="-18040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itle 1">
            <a:extLst>
              <a:ext uri="{FF2B5EF4-FFF2-40B4-BE49-F238E27FC236}">
                <a16:creationId xmlns:a16="http://schemas.microsoft.com/office/drawing/2014/main" id="{06F7A2F7-BEF6-46AC-B7BB-6CE8002A082C}"/>
              </a:ext>
            </a:extLst>
          </p:cNvPr>
          <p:cNvSpPr txBox="1">
            <a:spLocks/>
          </p:cNvSpPr>
          <p:nvPr/>
        </p:nvSpPr>
        <p:spPr>
          <a:xfrm>
            <a:off x="613056" y="430425"/>
            <a:ext cx="11368102" cy="1325563"/>
          </a:xfrm>
          <a:prstGeom prst="rect">
            <a:avLst/>
          </a:prstGeom>
        </p:spPr>
        <p:txBody>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r>
              <a:rPr lang="en-GB" dirty="0">
                <a:latin typeface="Arial"/>
                <a:cs typeface="Arial"/>
              </a:rPr>
              <a:t>UEC activity in HWE: by PCN</a:t>
            </a:r>
          </a:p>
        </p:txBody>
      </p:sp>
      <p:pic>
        <p:nvPicPr>
          <p:cNvPr id="1026" name="Chart 2">
            <a:extLst>
              <a:ext uri="{FF2B5EF4-FFF2-40B4-BE49-F238E27FC236}">
                <a16:creationId xmlns:a16="http://schemas.microsoft.com/office/drawing/2014/main" id="{96724D94-8793-D22D-1124-4CBFF5C35F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956" y="1093206"/>
            <a:ext cx="5775044" cy="232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Chart 4">
            <a:extLst>
              <a:ext uri="{FF2B5EF4-FFF2-40B4-BE49-F238E27FC236}">
                <a16:creationId xmlns:a16="http://schemas.microsoft.com/office/drawing/2014/main" id="{46F662E2-A092-43E7-5ED5-5E52097E84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956" y="3429000"/>
            <a:ext cx="5775044" cy="229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Chart 5">
            <a:extLst>
              <a:ext uri="{FF2B5EF4-FFF2-40B4-BE49-F238E27FC236}">
                <a16:creationId xmlns:a16="http://schemas.microsoft.com/office/drawing/2014/main" id="{9973A3E7-04C0-6D0A-E44A-A4DE9B1E16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84900" y="3438722"/>
            <a:ext cx="5885158" cy="229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FD8D47CB-809B-3363-996E-AFA2E62B2E25}"/>
              </a:ext>
            </a:extLst>
          </p:cNvPr>
          <p:cNvSpPr txBox="1"/>
          <p:nvPr/>
        </p:nvSpPr>
        <p:spPr>
          <a:xfrm>
            <a:off x="6184900" y="2256242"/>
            <a:ext cx="5482944" cy="923330"/>
          </a:xfrm>
          <a:prstGeom prst="rect">
            <a:avLst/>
          </a:prstGeom>
          <a:noFill/>
        </p:spPr>
        <p:txBody>
          <a:bodyPr wrap="square" rtlCol="0">
            <a:spAutoFit/>
          </a:bodyPr>
          <a:lstStyle/>
          <a:p>
            <a:r>
              <a:rPr lang="en-GB" dirty="0"/>
              <a:t>The graphs show the variation in A&amp;E attendances (all types) per 1000 registered population across PCNs for each locality for 2021/22 and 2022/23.</a:t>
            </a:r>
          </a:p>
        </p:txBody>
      </p:sp>
    </p:spTree>
    <p:extLst>
      <p:ext uri="{BB962C8B-B14F-4D97-AF65-F5344CB8AC3E}">
        <p14:creationId xmlns:p14="http://schemas.microsoft.com/office/powerpoint/2010/main" val="914898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Image result for people"/>
          <p:cNvSpPr>
            <a:spLocks noChangeAspect="1" noChangeArrowheads="1"/>
          </p:cNvSpPr>
          <p:nvPr/>
        </p:nvSpPr>
        <p:spPr bwMode="auto">
          <a:xfrm>
            <a:off x="1679575" y="-19564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6" descr="Image result for people"/>
          <p:cNvSpPr>
            <a:spLocks noChangeAspect="1" noChangeArrowheads="1"/>
          </p:cNvSpPr>
          <p:nvPr/>
        </p:nvSpPr>
        <p:spPr bwMode="auto">
          <a:xfrm>
            <a:off x="1831975" y="-18040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itle 1">
            <a:extLst>
              <a:ext uri="{FF2B5EF4-FFF2-40B4-BE49-F238E27FC236}">
                <a16:creationId xmlns:a16="http://schemas.microsoft.com/office/drawing/2014/main" id="{06F7A2F7-BEF6-46AC-B7BB-6CE8002A082C}"/>
              </a:ext>
            </a:extLst>
          </p:cNvPr>
          <p:cNvSpPr txBox="1">
            <a:spLocks/>
          </p:cNvSpPr>
          <p:nvPr/>
        </p:nvSpPr>
        <p:spPr>
          <a:xfrm>
            <a:off x="613056" y="430425"/>
            <a:ext cx="11368102" cy="1325563"/>
          </a:xfrm>
          <a:prstGeom prst="rect">
            <a:avLst/>
          </a:prstGeom>
        </p:spPr>
        <p:txBody>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r>
              <a:rPr lang="en-GB" dirty="0">
                <a:latin typeface="Arial"/>
                <a:cs typeface="Arial"/>
              </a:rPr>
              <a:t>UEC activity in HWE: Demographics</a:t>
            </a:r>
          </a:p>
        </p:txBody>
      </p:sp>
      <p:sp>
        <p:nvSpPr>
          <p:cNvPr id="22" name="TextBox 21">
            <a:extLst>
              <a:ext uri="{FF2B5EF4-FFF2-40B4-BE49-F238E27FC236}">
                <a16:creationId xmlns:a16="http://schemas.microsoft.com/office/drawing/2014/main" id="{3F996AEF-5264-F6BF-D314-4E4A78F1D2EA}"/>
              </a:ext>
            </a:extLst>
          </p:cNvPr>
          <p:cNvSpPr txBox="1"/>
          <p:nvPr/>
        </p:nvSpPr>
        <p:spPr>
          <a:xfrm>
            <a:off x="447490" y="1641757"/>
            <a:ext cx="6270424" cy="3970318"/>
          </a:xfrm>
          <a:prstGeom prst="rect">
            <a:avLst/>
          </a:prstGeom>
          <a:noFill/>
        </p:spPr>
        <p:txBody>
          <a:bodyPr wrap="square" rtlCol="0">
            <a:spAutoFit/>
          </a:bodyPr>
          <a:lstStyle/>
          <a:p>
            <a:pPr marL="285750" indent="-285750">
              <a:buFont typeface="Arial" panose="020B0604020202020204" pitchFamily="34" charset="0"/>
              <a:buChar char="•"/>
            </a:pPr>
            <a:r>
              <a:rPr lang="en-GB" dirty="0"/>
              <a:t>The rate of A&amp;E attendances varies by localities.  Factors affecting this variation include:</a:t>
            </a:r>
          </a:p>
          <a:p>
            <a:pPr marL="742950" lvl="1" indent="-285750">
              <a:buFont typeface="Arial" panose="020B0604020202020204" pitchFamily="34" charset="0"/>
              <a:buChar char="•"/>
            </a:pPr>
            <a:r>
              <a:rPr lang="en-GB" dirty="0"/>
              <a:t>Proximity to services - higher rates in areas in close proximity to acute hospital trusts such as Harlow and Stevenage.</a:t>
            </a:r>
          </a:p>
          <a:p>
            <a:pPr marL="742950" lvl="1" indent="-285750">
              <a:buFont typeface="Arial" panose="020B0604020202020204" pitchFamily="34" charset="0"/>
              <a:buChar char="•"/>
            </a:pPr>
            <a:r>
              <a:rPr lang="en-GB" dirty="0"/>
              <a:t>Deprivation – nationally, the rates of A&amp;E attendances per head of population for people living in the most deprived areas is nearly double that of those in the least deprived.   This is replicated locally.</a:t>
            </a:r>
          </a:p>
          <a:p>
            <a:pPr marL="742950" lvl="1" indent="-285750">
              <a:buFont typeface="Arial" panose="020B0604020202020204" pitchFamily="34" charset="0"/>
              <a:buChar char="•"/>
            </a:pPr>
            <a:r>
              <a:rPr lang="en-GB" dirty="0"/>
              <a:t>Ethnicity - nationally, the rates of A&amp;E attendances in 2021/22 were lowest in people with a mixed ethnic background and highest in people from other ethnic groups.</a:t>
            </a:r>
          </a:p>
          <a:p>
            <a:pPr marL="285750" indent="-285750">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465FF7C1-34E2-B3C5-EEA7-02CCDC5ACD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9491" y="2303036"/>
            <a:ext cx="5263244" cy="2765323"/>
          </a:xfrm>
          <a:prstGeom prst="rect">
            <a:avLst/>
          </a:prstGeom>
        </p:spPr>
      </p:pic>
      <p:sp>
        <p:nvSpPr>
          <p:cNvPr id="7" name="TextBox 6">
            <a:extLst>
              <a:ext uri="{FF2B5EF4-FFF2-40B4-BE49-F238E27FC236}">
                <a16:creationId xmlns:a16="http://schemas.microsoft.com/office/drawing/2014/main" id="{2A5DA668-EB8C-D968-4ED7-452BC87926D2}"/>
              </a:ext>
            </a:extLst>
          </p:cNvPr>
          <p:cNvSpPr txBox="1"/>
          <p:nvPr/>
        </p:nvSpPr>
        <p:spPr>
          <a:xfrm>
            <a:off x="6760327" y="1641757"/>
            <a:ext cx="5263244" cy="646331"/>
          </a:xfrm>
          <a:prstGeom prst="rect">
            <a:avLst/>
          </a:prstGeom>
          <a:noFill/>
        </p:spPr>
        <p:txBody>
          <a:bodyPr wrap="square" rtlCol="0">
            <a:spAutoFit/>
          </a:bodyPr>
          <a:lstStyle/>
          <a:p>
            <a:r>
              <a:rPr lang="en-GB" dirty="0"/>
              <a:t>A&amp;E attendances by ethnicity and rate per 100,000 population (2021/22)</a:t>
            </a:r>
          </a:p>
        </p:txBody>
      </p:sp>
      <p:sp>
        <p:nvSpPr>
          <p:cNvPr id="13" name="TextBox 12">
            <a:extLst>
              <a:ext uri="{FF2B5EF4-FFF2-40B4-BE49-F238E27FC236}">
                <a16:creationId xmlns:a16="http://schemas.microsoft.com/office/drawing/2014/main" id="{3ACB9070-F5C4-ED44-E761-A7F772D989E7}"/>
              </a:ext>
            </a:extLst>
          </p:cNvPr>
          <p:cNvSpPr txBox="1"/>
          <p:nvPr/>
        </p:nvSpPr>
        <p:spPr>
          <a:xfrm>
            <a:off x="6717914" y="5025706"/>
            <a:ext cx="5263244" cy="646331"/>
          </a:xfrm>
          <a:prstGeom prst="rect">
            <a:avLst/>
          </a:prstGeom>
          <a:noFill/>
        </p:spPr>
        <p:txBody>
          <a:bodyPr wrap="square" rtlCol="0">
            <a:spAutoFit/>
          </a:bodyPr>
          <a:lstStyle/>
          <a:p>
            <a:r>
              <a:rPr lang="en-GB" dirty="0"/>
              <a:t>Source: ECDS and ONS </a:t>
            </a:r>
            <a:r>
              <a:rPr lang="en-GB" dirty="0">
                <a:hlinkClick r:id="rId4"/>
              </a:rPr>
              <a:t>Summary Reports - IMD and Ethnicity - NDRS (digital.nhs.uk)</a:t>
            </a:r>
            <a:endParaRPr lang="en-GB" dirty="0"/>
          </a:p>
        </p:txBody>
      </p:sp>
    </p:spTree>
    <p:extLst>
      <p:ext uri="{BB962C8B-B14F-4D97-AF65-F5344CB8AC3E}">
        <p14:creationId xmlns:p14="http://schemas.microsoft.com/office/powerpoint/2010/main" val="3979406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A20B-E8AC-EC66-148A-0B163C145A7E}"/>
              </a:ext>
            </a:extLst>
          </p:cNvPr>
          <p:cNvSpPr>
            <a:spLocks noGrp="1"/>
          </p:cNvSpPr>
          <p:nvPr>
            <p:ph type="title"/>
          </p:nvPr>
        </p:nvSpPr>
        <p:spPr>
          <a:xfrm>
            <a:off x="414016" y="429252"/>
            <a:ext cx="11368102" cy="1325563"/>
          </a:xfrm>
        </p:spPr>
        <p:txBody>
          <a:bodyPr/>
          <a:lstStyle/>
          <a:p>
            <a:r>
              <a:rPr lang="en-US" dirty="0">
                <a:latin typeface="Arial"/>
                <a:cs typeface="Arial"/>
              </a:rPr>
              <a:t>Patient satisfaction and A&amp;E attendances</a:t>
            </a:r>
            <a:endParaRPr lang="en-US" dirty="0"/>
          </a:p>
        </p:txBody>
      </p:sp>
      <p:sp>
        <p:nvSpPr>
          <p:cNvPr id="5" name="TextBox 4">
            <a:extLst>
              <a:ext uri="{FF2B5EF4-FFF2-40B4-BE49-F238E27FC236}">
                <a16:creationId xmlns:a16="http://schemas.microsoft.com/office/drawing/2014/main" id="{BA27DB0B-D540-4020-5A41-6671EA4680DC}"/>
              </a:ext>
            </a:extLst>
          </p:cNvPr>
          <p:cNvSpPr txBox="1"/>
          <p:nvPr/>
        </p:nvSpPr>
        <p:spPr>
          <a:xfrm>
            <a:off x="564907" y="1520920"/>
            <a:ext cx="477102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Font typeface="Arial" panose="020B0604020202020204" pitchFamily="34" charset="0"/>
              <a:buChar char="•"/>
            </a:pPr>
            <a:r>
              <a:rPr lang="en-US" dirty="0">
                <a:ea typeface="+mn-lt"/>
                <a:cs typeface="+mn-lt"/>
              </a:rPr>
              <a:t>Other factors that may contribute to the variation in A&amp;E attendance include patient satisfaction with GP practice.</a:t>
            </a:r>
          </a:p>
          <a:p>
            <a:pPr marL="228600" indent="-228600" algn="just">
              <a:buFont typeface="Arial" panose="020B0604020202020204" pitchFamily="34" charset="0"/>
              <a:buChar char="•"/>
            </a:pPr>
            <a:r>
              <a:rPr lang="en-US" dirty="0">
                <a:ea typeface="+mn-lt"/>
                <a:cs typeface="+mn-lt"/>
              </a:rPr>
              <a:t>Nationally, an inverse correlation between average number of A&amp;E attendances per 1,000 population and average patient satisfaction with their practice and the access they have to it has been found (Source: Health and Social Care Information Centre). This is reflected in our local data shown in the chart.</a:t>
            </a:r>
            <a:endParaRPr lang="en-US" dirty="0">
              <a:cs typeface="Calibri"/>
            </a:endParaRPr>
          </a:p>
          <a:p>
            <a:pPr marL="228600" indent="-228600" algn="just">
              <a:buFont typeface="Arial" panose="020B0604020202020204" pitchFamily="34" charset="0"/>
              <a:buChar char="•"/>
            </a:pPr>
            <a:r>
              <a:rPr lang="en-US" dirty="0">
                <a:ea typeface="+mn-lt"/>
                <a:cs typeface="+mn-lt"/>
              </a:rPr>
              <a:t>This does not infer causation as other factors influence this relationship such as deprivation. </a:t>
            </a:r>
          </a:p>
          <a:p>
            <a:pPr marL="228600" indent="-228600" algn="just">
              <a:buFont typeface="Arial" panose="020B0604020202020204" pitchFamily="34" charset="0"/>
              <a:buChar char="•"/>
            </a:pPr>
            <a:r>
              <a:rPr lang="en-US" dirty="0">
                <a:ea typeface="+mn-lt"/>
                <a:cs typeface="+mn-lt"/>
              </a:rPr>
              <a:t>We know there is significant variation in patient experience between GP practices. </a:t>
            </a:r>
            <a:endParaRPr lang="en-US" dirty="0"/>
          </a:p>
          <a:p>
            <a:pPr algn="just"/>
            <a:endParaRPr lang="en-US" dirty="0">
              <a:cs typeface="Calibri"/>
            </a:endParaRPr>
          </a:p>
        </p:txBody>
      </p:sp>
      <p:pic>
        <p:nvPicPr>
          <p:cNvPr id="6" name="Picture 5">
            <a:extLst>
              <a:ext uri="{FF2B5EF4-FFF2-40B4-BE49-F238E27FC236}">
                <a16:creationId xmlns:a16="http://schemas.microsoft.com/office/drawing/2014/main" id="{0BD14BED-6DE0-4D2A-B639-7891FE824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6607" y="1871665"/>
            <a:ext cx="5930486" cy="3867258"/>
          </a:xfrm>
          <a:prstGeom prst="rect">
            <a:avLst/>
          </a:prstGeom>
          <a:ln>
            <a:solidFill>
              <a:schemeClr val="bg2">
                <a:lumMod val="50000"/>
              </a:schemeClr>
            </a:solidFill>
          </a:ln>
        </p:spPr>
      </p:pic>
      <p:sp>
        <p:nvSpPr>
          <p:cNvPr id="4" name="TextBox 3">
            <a:extLst>
              <a:ext uri="{FF2B5EF4-FFF2-40B4-BE49-F238E27FC236}">
                <a16:creationId xmlns:a16="http://schemas.microsoft.com/office/drawing/2014/main" id="{050DCDA1-031C-4AE2-A3EF-01B917CE2393}"/>
              </a:ext>
            </a:extLst>
          </p:cNvPr>
          <p:cNvSpPr txBox="1"/>
          <p:nvPr/>
        </p:nvSpPr>
        <p:spPr>
          <a:xfrm>
            <a:off x="5647520" y="1259310"/>
            <a:ext cx="6028660" cy="523220"/>
          </a:xfrm>
          <a:prstGeom prst="rect">
            <a:avLst/>
          </a:prstGeom>
          <a:noFill/>
        </p:spPr>
        <p:txBody>
          <a:bodyPr wrap="square" rtlCol="0">
            <a:spAutoFit/>
          </a:bodyPr>
          <a:lstStyle/>
          <a:p>
            <a:r>
              <a:rPr lang="en-GB" sz="1400" dirty="0"/>
              <a:t>Relationship between patient satisfaction with GP practice and A&amp;E attendance rate, HWE 2021/22</a:t>
            </a:r>
          </a:p>
        </p:txBody>
      </p:sp>
    </p:spTree>
    <p:extLst>
      <p:ext uri="{BB962C8B-B14F-4D97-AF65-F5344CB8AC3E}">
        <p14:creationId xmlns:p14="http://schemas.microsoft.com/office/powerpoint/2010/main" val="191757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0C20D-DA14-7657-1AFC-C39E346BA480}"/>
              </a:ext>
            </a:extLst>
          </p:cNvPr>
          <p:cNvSpPr>
            <a:spLocks noGrp="1"/>
          </p:cNvSpPr>
          <p:nvPr>
            <p:ph type="title"/>
          </p:nvPr>
        </p:nvSpPr>
        <p:spPr>
          <a:xfrm>
            <a:off x="453600" y="710182"/>
            <a:ext cx="11368102" cy="678582"/>
          </a:xfrm>
        </p:spPr>
        <p:txBody>
          <a:bodyPr>
            <a:normAutofit/>
          </a:bodyPr>
          <a:lstStyle/>
          <a:p>
            <a:r>
              <a:rPr lang="en-US" dirty="0"/>
              <a:t>Assessing urgent and emergency care needs across different segments</a:t>
            </a:r>
          </a:p>
        </p:txBody>
      </p:sp>
      <p:sp>
        <p:nvSpPr>
          <p:cNvPr id="3" name="Content Placeholder 2">
            <a:extLst>
              <a:ext uri="{FF2B5EF4-FFF2-40B4-BE49-F238E27FC236}">
                <a16:creationId xmlns:a16="http://schemas.microsoft.com/office/drawing/2014/main" id="{2CF3F343-7C6F-E1AF-0156-16C86A5EDD85}"/>
              </a:ext>
            </a:extLst>
          </p:cNvPr>
          <p:cNvSpPr>
            <a:spLocks noGrp="1"/>
          </p:cNvSpPr>
          <p:nvPr>
            <p:ph idx="1"/>
          </p:nvPr>
        </p:nvSpPr>
        <p:spPr>
          <a:xfrm>
            <a:off x="453600" y="1427307"/>
            <a:ext cx="11368102" cy="4167093"/>
          </a:xfrm>
        </p:spPr>
        <p:txBody>
          <a:bodyPr vert="horz" lIns="91440" tIns="45720" rIns="91440" bIns="45720" rtlCol="0" anchor="t">
            <a:noAutofit/>
          </a:bodyPr>
          <a:lstStyle/>
          <a:p>
            <a:r>
              <a:rPr lang="en-US" sz="1800" dirty="0">
                <a:latin typeface="+mn-lt"/>
                <a:cs typeface="Arial"/>
              </a:rPr>
              <a:t>The HWE population health management team developed a model that segments the population into groups of individuals with similar needs to help us to understand how different services can be provided for different groups of the population.</a:t>
            </a:r>
          </a:p>
          <a:p>
            <a:r>
              <a:rPr lang="en-US" sz="1800" dirty="0">
                <a:latin typeface="+mn-lt"/>
                <a:cs typeface="Arial"/>
              </a:rPr>
              <a:t>The model uses linked data (collected 1 Jan 2021 to 31 Dec 2021) from primary care, secondary care, community care and mental health services, covering approximately 80% of the HWE population. </a:t>
            </a:r>
          </a:p>
          <a:p>
            <a:r>
              <a:rPr lang="en-US" sz="1800" dirty="0">
                <a:latin typeface="+mn-lt"/>
                <a:cs typeface="Arial"/>
              </a:rPr>
              <a:t>There are five segments within the model and 17 subsegments. The segmentation model considers physical and mental health aspects as well as social factors when allocating people to segments. </a:t>
            </a:r>
            <a:r>
              <a:rPr lang="en-GB" sz="1800" dirty="0">
                <a:effectLst/>
                <a:latin typeface="+mn-lt"/>
                <a:ea typeface="Calibri" panose="020F0502020204030204" pitchFamily="34" charset="0"/>
                <a:cs typeface="Times New Roman" panose="02020603050405020304" pitchFamily="18" charset="0"/>
              </a:rPr>
              <a:t> The segments range from those who are generally healthy and have no known health conditions, to the frailest patients and those at the end of life. </a:t>
            </a:r>
            <a:endParaRPr lang="en-US" sz="1800" dirty="0">
              <a:latin typeface="+mn-lt"/>
            </a:endParaRPr>
          </a:p>
          <a:p>
            <a:r>
              <a:rPr lang="en-US" sz="1800" dirty="0">
                <a:latin typeface="+mn-lt"/>
                <a:cs typeface="Arial"/>
              </a:rPr>
              <a:t>This model has been overlaid onto UEC activity data to understand how best to meet the UEC needs of different groups of people and what alternative pathways of care or services can be provided. </a:t>
            </a:r>
          </a:p>
          <a:p>
            <a:endParaRPr lang="en-US" sz="1800" dirty="0">
              <a:latin typeface="+mn-lt"/>
            </a:endParaRPr>
          </a:p>
        </p:txBody>
      </p:sp>
      <p:graphicFrame>
        <p:nvGraphicFramePr>
          <p:cNvPr id="4" name="Diagram 3">
            <a:extLst>
              <a:ext uri="{FF2B5EF4-FFF2-40B4-BE49-F238E27FC236}">
                <a16:creationId xmlns:a16="http://schemas.microsoft.com/office/drawing/2014/main" id="{A7DD87BE-A109-18C5-B3C3-8470ADB8A79D}"/>
              </a:ext>
            </a:extLst>
          </p:cNvPr>
          <p:cNvGraphicFramePr/>
          <p:nvPr>
            <p:extLst>
              <p:ext uri="{D42A27DB-BD31-4B8C-83A1-F6EECF244321}">
                <p14:modId xmlns:p14="http://schemas.microsoft.com/office/powerpoint/2010/main" val="3344855602"/>
              </p:ext>
            </p:extLst>
          </p:nvPr>
        </p:nvGraphicFramePr>
        <p:xfrm>
          <a:off x="2044931" y="4484290"/>
          <a:ext cx="8428066" cy="1646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995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9E39C7-C050-4CF2-848B-8D682EC2E6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065" y="2131428"/>
            <a:ext cx="6063405" cy="2957963"/>
          </a:xfrm>
          <a:prstGeom prst="rect">
            <a:avLst/>
          </a:prstGeom>
        </p:spPr>
      </p:pic>
      <p:sp>
        <p:nvSpPr>
          <p:cNvPr id="6" name="TextBox 5">
            <a:extLst>
              <a:ext uri="{FF2B5EF4-FFF2-40B4-BE49-F238E27FC236}">
                <a16:creationId xmlns:a16="http://schemas.microsoft.com/office/drawing/2014/main" id="{0F7AE18D-1D40-461F-830A-2388D672A719}"/>
              </a:ext>
            </a:extLst>
          </p:cNvPr>
          <p:cNvSpPr txBox="1"/>
          <p:nvPr/>
        </p:nvSpPr>
        <p:spPr>
          <a:xfrm>
            <a:off x="495478" y="287127"/>
            <a:ext cx="10302240" cy="461665"/>
          </a:xfrm>
          <a:prstGeom prst="rect">
            <a:avLst/>
          </a:prstGeom>
          <a:noFill/>
        </p:spPr>
        <p:txBody>
          <a:bodyPr wrap="square" rtlCol="0">
            <a:spAutoFit/>
          </a:bodyPr>
          <a:lstStyle/>
          <a:p>
            <a:r>
              <a:rPr lang="en-GB" sz="2400" b="1" dirty="0">
                <a:solidFill>
                  <a:schemeClr val="tx2"/>
                </a:solidFill>
                <a:latin typeface="Arial" panose="020B0604020202020204" pitchFamily="34" charset="0"/>
                <a:cs typeface="Arial" panose="020B0604020202020204" pitchFamily="34" charset="0"/>
              </a:rPr>
              <a:t>Segmentation model: A&amp;E attendances (all)</a:t>
            </a:r>
          </a:p>
        </p:txBody>
      </p:sp>
      <p:sp>
        <p:nvSpPr>
          <p:cNvPr id="8" name="TextBox 7">
            <a:extLst>
              <a:ext uri="{FF2B5EF4-FFF2-40B4-BE49-F238E27FC236}">
                <a16:creationId xmlns:a16="http://schemas.microsoft.com/office/drawing/2014/main" id="{DC3B390F-B64A-4592-AB1F-2686FF1041D7}"/>
              </a:ext>
            </a:extLst>
          </p:cNvPr>
          <p:cNvSpPr txBox="1"/>
          <p:nvPr/>
        </p:nvSpPr>
        <p:spPr>
          <a:xfrm>
            <a:off x="495478" y="5323464"/>
            <a:ext cx="3012982" cy="253916"/>
          </a:xfrm>
          <a:prstGeom prst="rect">
            <a:avLst/>
          </a:prstGeom>
          <a:noFill/>
        </p:spPr>
        <p:txBody>
          <a:bodyPr wrap="square" rtlCol="0">
            <a:spAutoFit/>
          </a:bodyPr>
          <a:lstStyle/>
          <a:p>
            <a:r>
              <a:rPr lang="en-GB" sz="1050" dirty="0"/>
              <a:t>Source: SUS overlaid with segmentation model</a:t>
            </a:r>
          </a:p>
        </p:txBody>
      </p:sp>
      <p:sp>
        <p:nvSpPr>
          <p:cNvPr id="12" name="TextBox 11">
            <a:extLst>
              <a:ext uri="{FF2B5EF4-FFF2-40B4-BE49-F238E27FC236}">
                <a16:creationId xmlns:a16="http://schemas.microsoft.com/office/drawing/2014/main" id="{44113A6E-64DE-45A9-BAB7-245DC65A2DD1}"/>
              </a:ext>
            </a:extLst>
          </p:cNvPr>
          <p:cNvSpPr txBox="1"/>
          <p:nvPr/>
        </p:nvSpPr>
        <p:spPr>
          <a:xfrm>
            <a:off x="6551628" y="1852034"/>
            <a:ext cx="5564958" cy="4801314"/>
          </a:xfrm>
          <a:prstGeom prst="rect">
            <a:avLst/>
          </a:prstGeom>
          <a:noFill/>
        </p:spPr>
        <p:txBody>
          <a:bodyPr wrap="square" rtlCol="0">
            <a:spAutoFit/>
          </a:bodyPr>
          <a:lstStyle/>
          <a:p>
            <a:pPr marL="285750" indent="-285750">
              <a:buFont typeface="Arial" panose="020B0604020202020204" pitchFamily="34" charset="0"/>
              <a:buChar char="•"/>
            </a:pPr>
            <a:r>
              <a:rPr lang="en-GB" dirty="0">
                <a:cs typeface="Arial" panose="020B0604020202020204" pitchFamily="34" charset="0"/>
              </a:rPr>
              <a:t>The highest volume of A&amp;E attendances were amongst children in the healthy segment, and to a lesser extent younger adults in this segment.  </a:t>
            </a:r>
          </a:p>
          <a:p>
            <a:pPr marL="285750" indent="-285750">
              <a:buFont typeface="Arial" panose="020B0604020202020204" pitchFamily="34" charset="0"/>
              <a:buChar char="•"/>
            </a:pPr>
            <a:r>
              <a:rPr lang="en-GB" dirty="0">
                <a:cs typeface="Arial" panose="020B0604020202020204" pitchFamily="34" charset="0"/>
              </a:rPr>
              <a:t>Substantial activity in the adult population in segments ‘living with illness’ and ‘lower complexity’, highlights the potential for improved early identification and proactive management in the community.</a:t>
            </a:r>
          </a:p>
          <a:p>
            <a:pPr marL="285750" indent="-285750">
              <a:buFont typeface="Arial" panose="020B0604020202020204" pitchFamily="34" charset="0"/>
              <a:buChar char="•"/>
            </a:pPr>
            <a:r>
              <a:rPr lang="en-GB" dirty="0">
                <a:cs typeface="Arial" panose="020B0604020202020204" pitchFamily="34" charset="0"/>
              </a:rPr>
              <a:t>The highest cost A&amp;E attendances are amongst older adults 65+ in segment ‘End of Life, Frailty and Dementia (</a:t>
            </a:r>
            <a:r>
              <a:rPr lang="en-GB" dirty="0" err="1">
                <a:cs typeface="Arial" panose="020B0604020202020204" pitchFamily="34" charset="0"/>
              </a:rPr>
              <a:t>EoLFD</a:t>
            </a:r>
            <a:r>
              <a:rPr lang="en-GB" dirty="0">
                <a:cs typeface="Arial" panose="020B0604020202020204" pitchFamily="34" charset="0"/>
              </a:rPr>
              <a:t>)’. The high cost is likely a result of the acuity of presentations.  There is an opportunity to reduce this demand through advanced care planning, alternatives to conveyance and offering care closer to home (urgent community response and virtual wards).</a:t>
            </a:r>
          </a:p>
          <a:p>
            <a:pPr marL="285750" indent="-285750">
              <a:buFont typeface="Arial" panose="020B0604020202020204" pitchFamily="34" charset="0"/>
              <a:buChar char="•"/>
            </a:pPr>
            <a:endParaRPr lang="en-GB" dirty="0">
              <a:cs typeface="Arial" panose="020B0604020202020204" pitchFamily="34" charset="0"/>
            </a:endParaRPr>
          </a:p>
          <a:p>
            <a:pPr marL="285750" indent="-285750">
              <a:buFont typeface="Arial" panose="020B0604020202020204" pitchFamily="34" charset="0"/>
              <a:buChar char="•"/>
            </a:pPr>
            <a:endParaRPr lang="en-GB" dirty="0">
              <a:cs typeface="Arial" panose="020B0604020202020204" pitchFamily="34" charset="0"/>
            </a:endParaRPr>
          </a:p>
        </p:txBody>
      </p:sp>
      <p:sp>
        <p:nvSpPr>
          <p:cNvPr id="2" name="TextBox 1">
            <a:extLst>
              <a:ext uri="{FF2B5EF4-FFF2-40B4-BE49-F238E27FC236}">
                <a16:creationId xmlns:a16="http://schemas.microsoft.com/office/drawing/2014/main" id="{D33B9544-2839-AFA7-C084-868E47983381}"/>
              </a:ext>
            </a:extLst>
          </p:cNvPr>
          <p:cNvSpPr txBox="1"/>
          <p:nvPr/>
        </p:nvSpPr>
        <p:spPr>
          <a:xfrm>
            <a:off x="500187" y="1206196"/>
            <a:ext cx="11191626" cy="646331"/>
          </a:xfrm>
          <a:prstGeom prst="rect">
            <a:avLst/>
          </a:prstGeom>
          <a:noFill/>
        </p:spPr>
        <p:txBody>
          <a:bodyPr wrap="square" rtlCol="0">
            <a:spAutoFit/>
          </a:bodyPr>
          <a:lstStyle/>
          <a:p>
            <a:pPr marL="285750" indent="-285750">
              <a:buFont typeface="Arial" panose="020B0604020202020204" pitchFamily="34" charset="0"/>
              <a:buChar char="•"/>
            </a:pPr>
            <a:r>
              <a:rPr lang="en-GB" dirty="0">
                <a:cs typeface="Arial" panose="020B0604020202020204" pitchFamily="34" charset="0"/>
              </a:rPr>
              <a:t>Overlaid the segmentation model to allow analysis of A&amp;E activity by segment and other factors such as age.</a:t>
            </a:r>
          </a:p>
          <a:p>
            <a:pPr marL="285750" indent="-285750">
              <a:buFont typeface="Arial" panose="020B0604020202020204" pitchFamily="34" charset="0"/>
              <a:buChar char="•"/>
            </a:pPr>
            <a:r>
              <a:rPr lang="en-GB" dirty="0">
                <a:cs typeface="Arial" panose="020B0604020202020204" pitchFamily="34" charset="0"/>
              </a:rPr>
              <a:t>Size of the box represents volume of activity and depth of colour represents total cost.</a:t>
            </a:r>
          </a:p>
        </p:txBody>
      </p:sp>
    </p:spTree>
    <p:extLst>
      <p:ext uri="{BB962C8B-B14F-4D97-AF65-F5344CB8AC3E}">
        <p14:creationId xmlns:p14="http://schemas.microsoft.com/office/powerpoint/2010/main" val="53707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A6620F-F7D4-42CF-BF81-C2E6B2A51D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789" y="2778188"/>
            <a:ext cx="7071100" cy="3449556"/>
          </a:xfrm>
          <a:prstGeom prst="rect">
            <a:avLst/>
          </a:prstGeom>
        </p:spPr>
      </p:pic>
      <p:sp>
        <p:nvSpPr>
          <p:cNvPr id="4" name="TextBox 3">
            <a:extLst>
              <a:ext uri="{FF2B5EF4-FFF2-40B4-BE49-F238E27FC236}">
                <a16:creationId xmlns:a16="http://schemas.microsoft.com/office/drawing/2014/main" id="{90FE0303-007D-4070-B468-F039C9C062C3}"/>
              </a:ext>
            </a:extLst>
          </p:cNvPr>
          <p:cNvSpPr txBox="1"/>
          <p:nvPr/>
        </p:nvSpPr>
        <p:spPr>
          <a:xfrm>
            <a:off x="433982" y="358511"/>
            <a:ext cx="10302240" cy="461665"/>
          </a:xfrm>
          <a:prstGeom prst="rect">
            <a:avLst/>
          </a:prstGeom>
          <a:noFill/>
        </p:spPr>
        <p:txBody>
          <a:bodyPr wrap="square" rtlCol="0">
            <a:spAutoFit/>
          </a:bodyPr>
          <a:lstStyle/>
          <a:p>
            <a:r>
              <a:rPr lang="en-GB" sz="2400" b="1" dirty="0">
                <a:solidFill>
                  <a:schemeClr val="tx2"/>
                </a:solidFill>
                <a:latin typeface="Arial" panose="020B0604020202020204" pitchFamily="34" charset="0"/>
                <a:cs typeface="Arial" panose="020B0604020202020204" pitchFamily="34" charset="0"/>
              </a:rPr>
              <a:t>Segmentation model: A&amp;E attendances (low acuity)</a:t>
            </a:r>
          </a:p>
        </p:txBody>
      </p:sp>
      <p:sp>
        <p:nvSpPr>
          <p:cNvPr id="5" name="TextBox 4">
            <a:extLst>
              <a:ext uri="{FF2B5EF4-FFF2-40B4-BE49-F238E27FC236}">
                <a16:creationId xmlns:a16="http://schemas.microsoft.com/office/drawing/2014/main" id="{69D9E50D-D8A5-414A-B649-70C31CDA4641}"/>
              </a:ext>
            </a:extLst>
          </p:cNvPr>
          <p:cNvSpPr txBox="1"/>
          <p:nvPr/>
        </p:nvSpPr>
        <p:spPr>
          <a:xfrm>
            <a:off x="421857" y="1018912"/>
            <a:ext cx="7655536" cy="2308324"/>
          </a:xfrm>
          <a:prstGeom prst="rect">
            <a:avLst/>
          </a:prstGeom>
          <a:noFill/>
        </p:spPr>
        <p:txBody>
          <a:bodyPr wrap="square" rtlCol="0">
            <a:spAutoFit/>
          </a:bodyPr>
          <a:lstStyle/>
          <a:p>
            <a:pPr marL="285750" indent="-285750">
              <a:buFont typeface="Arial" panose="020B0604020202020204" pitchFamily="34" charset="0"/>
              <a:buChar char="•"/>
            </a:pPr>
            <a:r>
              <a:rPr lang="en-GB" dirty="0"/>
              <a:t>Low acuity A&amp;E activity includes those A&amp;E attendances coded with healthcare resource group (HRG) codes VB11z which means they had no investigation and no significant treatment. </a:t>
            </a:r>
          </a:p>
          <a:p>
            <a:pPr marL="285750" indent="-285750">
              <a:buFont typeface="Arial" panose="020B0604020202020204" pitchFamily="34" charset="0"/>
              <a:buChar char="•"/>
            </a:pPr>
            <a:r>
              <a:rPr lang="en-GB" dirty="0"/>
              <a:t>When looking at low acuity (VB11z) A&amp;E attendances only, the greatest volume of these were amongst healthy children, and this volume is driving the high costs. </a:t>
            </a:r>
          </a:p>
          <a:p>
            <a:endParaRPr lang="en-GB" dirty="0"/>
          </a:p>
          <a:p>
            <a:endParaRPr lang="en-GB" dirty="0"/>
          </a:p>
        </p:txBody>
      </p:sp>
      <p:sp>
        <p:nvSpPr>
          <p:cNvPr id="6" name="Rectangle: Rounded Corners 5">
            <a:extLst>
              <a:ext uri="{FF2B5EF4-FFF2-40B4-BE49-F238E27FC236}">
                <a16:creationId xmlns:a16="http://schemas.microsoft.com/office/drawing/2014/main" id="{4CB98ED1-5773-4AF2-A8EF-256E0DF3F2DD}"/>
              </a:ext>
            </a:extLst>
          </p:cNvPr>
          <p:cNvSpPr/>
          <p:nvPr/>
        </p:nvSpPr>
        <p:spPr>
          <a:xfrm>
            <a:off x="271549" y="3241302"/>
            <a:ext cx="6476827" cy="595824"/>
          </a:xfrm>
          <a:prstGeom prst="round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35">
            <a:extLst>
              <a:ext uri="{FF2B5EF4-FFF2-40B4-BE49-F238E27FC236}">
                <a16:creationId xmlns:a16="http://schemas.microsoft.com/office/drawing/2014/main" id="{97C164BA-646D-9189-F210-07B72D170A1B}"/>
              </a:ext>
            </a:extLst>
          </p:cNvPr>
          <p:cNvGrpSpPr/>
          <p:nvPr/>
        </p:nvGrpSpPr>
        <p:grpSpPr>
          <a:xfrm>
            <a:off x="8089837" y="324955"/>
            <a:ext cx="3680306" cy="3104045"/>
            <a:chOff x="3975282" y="1489361"/>
            <a:chExt cx="4241436" cy="3879277"/>
          </a:xfrm>
        </p:grpSpPr>
        <p:grpSp>
          <p:nvGrpSpPr>
            <p:cNvPr id="2" name="Group 1">
              <a:extLst>
                <a:ext uri="{FF2B5EF4-FFF2-40B4-BE49-F238E27FC236}">
                  <a16:creationId xmlns:a16="http://schemas.microsoft.com/office/drawing/2014/main" id="{CB1290DC-2182-6E9A-7041-3FBC49485BAA}"/>
                </a:ext>
              </a:extLst>
            </p:cNvPr>
            <p:cNvGrpSpPr/>
            <p:nvPr/>
          </p:nvGrpSpPr>
          <p:grpSpPr>
            <a:xfrm>
              <a:off x="5262826" y="2884691"/>
              <a:ext cx="1698357" cy="1186717"/>
              <a:chOff x="4977100" y="1395586"/>
              <a:chExt cx="1698357" cy="1186717"/>
            </a:xfrm>
          </p:grpSpPr>
          <p:sp>
            <p:nvSpPr>
              <p:cNvPr id="34" name="Oval 33">
                <a:extLst>
                  <a:ext uri="{FF2B5EF4-FFF2-40B4-BE49-F238E27FC236}">
                    <a16:creationId xmlns:a16="http://schemas.microsoft.com/office/drawing/2014/main" id="{1DD1EFB7-DBBB-54D8-77B4-2F2FF0C5266B}"/>
                  </a:ext>
                </a:extLst>
              </p:cNvPr>
              <p:cNvSpPr/>
              <p:nvPr/>
            </p:nvSpPr>
            <p:spPr>
              <a:xfrm>
                <a:off x="4977100" y="1395586"/>
                <a:ext cx="1698357" cy="1186717"/>
              </a:xfrm>
              <a:prstGeom prst="ellipse">
                <a:avLst/>
              </a:pr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a:lstStyle/>
              <a:p>
                <a:endParaRPr lang="en-GB"/>
              </a:p>
            </p:txBody>
          </p:sp>
          <p:sp>
            <p:nvSpPr>
              <p:cNvPr id="35" name="Oval 4">
                <a:extLst>
                  <a:ext uri="{FF2B5EF4-FFF2-40B4-BE49-F238E27FC236}">
                    <a16:creationId xmlns:a16="http://schemas.microsoft.com/office/drawing/2014/main" id="{97D2F3B8-3261-A336-B34F-14520B33C585}"/>
                  </a:ext>
                </a:extLst>
              </p:cNvPr>
              <p:cNvSpPr txBox="1"/>
              <p:nvPr/>
            </p:nvSpPr>
            <p:spPr>
              <a:xfrm>
                <a:off x="5225819" y="1569377"/>
                <a:ext cx="1200919" cy="839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b="1" kern="1200" dirty="0"/>
                  <a:t>Same Day Access</a:t>
                </a:r>
              </a:p>
            </p:txBody>
          </p:sp>
        </p:grpSp>
        <p:grpSp>
          <p:nvGrpSpPr>
            <p:cNvPr id="7" name="Group 6">
              <a:extLst>
                <a:ext uri="{FF2B5EF4-FFF2-40B4-BE49-F238E27FC236}">
                  <a16:creationId xmlns:a16="http://schemas.microsoft.com/office/drawing/2014/main" id="{BD9D274A-53CD-D6A5-2B75-70ECD5AE3BA4}"/>
                </a:ext>
              </a:extLst>
            </p:cNvPr>
            <p:cNvGrpSpPr/>
            <p:nvPr/>
          </p:nvGrpSpPr>
          <p:grpSpPr>
            <a:xfrm>
              <a:off x="5606745" y="1489361"/>
              <a:ext cx="1010518" cy="706992"/>
              <a:chOff x="5321019" y="256"/>
              <a:chExt cx="1010518" cy="706992"/>
            </a:xfrm>
          </p:grpSpPr>
          <p:sp>
            <p:nvSpPr>
              <p:cNvPr id="32" name="Oval 31">
                <a:extLst>
                  <a:ext uri="{FF2B5EF4-FFF2-40B4-BE49-F238E27FC236}">
                    <a16:creationId xmlns:a16="http://schemas.microsoft.com/office/drawing/2014/main" id="{6856C237-6A6A-01F1-48D4-90BAFF98552A}"/>
                  </a:ext>
                </a:extLst>
              </p:cNvPr>
              <p:cNvSpPr/>
              <p:nvPr/>
            </p:nvSpPr>
            <p:spPr>
              <a:xfrm>
                <a:off x="5321019" y="256"/>
                <a:ext cx="1010518" cy="706992"/>
              </a:xfrm>
              <a:prstGeom prst="ellipse">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en-GB"/>
              </a:p>
            </p:txBody>
          </p:sp>
          <p:sp>
            <p:nvSpPr>
              <p:cNvPr id="33" name="Oval 6">
                <a:extLst>
                  <a:ext uri="{FF2B5EF4-FFF2-40B4-BE49-F238E27FC236}">
                    <a16:creationId xmlns:a16="http://schemas.microsoft.com/office/drawing/2014/main" id="{A4A1EEAA-E903-4AC1-4B82-7BF51ED10F72}"/>
                  </a:ext>
                </a:extLst>
              </p:cNvPr>
              <p:cNvSpPr txBox="1"/>
              <p:nvPr/>
            </p:nvSpPr>
            <p:spPr>
              <a:xfrm>
                <a:off x="5469006" y="103793"/>
                <a:ext cx="714544" cy="499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200" kern="1200" dirty="0"/>
                  <a:t>General Practice</a:t>
                </a:r>
              </a:p>
            </p:txBody>
          </p:sp>
        </p:grpSp>
        <p:grpSp>
          <p:nvGrpSpPr>
            <p:cNvPr id="8" name="Group 7">
              <a:extLst>
                <a:ext uri="{FF2B5EF4-FFF2-40B4-BE49-F238E27FC236}">
                  <a16:creationId xmlns:a16="http://schemas.microsoft.com/office/drawing/2014/main" id="{07CD0418-5E02-A7C4-F866-B232C977138F}"/>
                </a:ext>
              </a:extLst>
            </p:cNvPr>
            <p:cNvGrpSpPr/>
            <p:nvPr/>
          </p:nvGrpSpPr>
          <p:grpSpPr>
            <a:xfrm>
              <a:off x="6678916" y="1871923"/>
              <a:ext cx="968339" cy="706992"/>
              <a:chOff x="6393190" y="382818"/>
              <a:chExt cx="968339" cy="706992"/>
            </a:xfrm>
          </p:grpSpPr>
          <p:sp>
            <p:nvSpPr>
              <p:cNvPr id="30" name="Oval 29">
                <a:extLst>
                  <a:ext uri="{FF2B5EF4-FFF2-40B4-BE49-F238E27FC236}">
                    <a16:creationId xmlns:a16="http://schemas.microsoft.com/office/drawing/2014/main" id="{7D4488D2-251C-2DCF-57A0-98275748137F}"/>
                  </a:ext>
                </a:extLst>
              </p:cNvPr>
              <p:cNvSpPr/>
              <p:nvPr/>
            </p:nvSpPr>
            <p:spPr>
              <a:xfrm>
                <a:off x="6393190" y="382818"/>
                <a:ext cx="968339" cy="706992"/>
              </a:xfrm>
              <a:prstGeom prst="ellipse">
                <a:avLst/>
              </a:prstGeom>
            </p:spPr>
            <p:style>
              <a:lnRef idx="2">
                <a:schemeClr val="lt1">
                  <a:hueOff val="0"/>
                  <a:satOff val="0"/>
                  <a:lumOff val="0"/>
                  <a:alphaOff val="0"/>
                </a:schemeClr>
              </a:lnRef>
              <a:fillRef idx="1">
                <a:schemeClr val="accent2">
                  <a:shade val="50000"/>
                  <a:hueOff val="-9219"/>
                  <a:satOff val="-1869"/>
                  <a:lumOff val="10278"/>
                  <a:alphaOff val="0"/>
                </a:schemeClr>
              </a:fillRef>
              <a:effectRef idx="0">
                <a:schemeClr val="accent2">
                  <a:shade val="50000"/>
                  <a:hueOff val="-9219"/>
                  <a:satOff val="-1869"/>
                  <a:lumOff val="10278"/>
                  <a:alphaOff val="0"/>
                </a:schemeClr>
              </a:effectRef>
              <a:fontRef idx="minor">
                <a:schemeClr val="lt1"/>
              </a:fontRef>
            </p:style>
            <p:txBody>
              <a:bodyPr/>
              <a:lstStyle/>
              <a:p>
                <a:endParaRPr lang="en-GB"/>
              </a:p>
            </p:txBody>
          </p:sp>
          <p:sp>
            <p:nvSpPr>
              <p:cNvPr id="31" name="Oval 8">
                <a:extLst>
                  <a:ext uri="{FF2B5EF4-FFF2-40B4-BE49-F238E27FC236}">
                    <a16:creationId xmlns:a16="http://schemas.microsoft.com/office/drawing/2014/main" id="{C9F514D3-DB21-7CEA-59A4-EE8B23BB3A86}"/>
                  </a:ext>
                </a:extLst>
              </p:cNvPr>
              <p:cNvSpPr txBox="1"/>
              <p:nvPr/>
            </p:nvSpPr>
            <p:spPr>
              <a:xfrm>
                <a:off x="6535000" y="486355"/>
                <a:ext cx="684719" cy="499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200" kern="1200" dirty="0"/>
                  <a:t>Dental</a:t>
                </a:r>
              </a:p>
            </p:txBody>
          </p:sp>
        </p:grpSp>
        <p:grpSp>
          <p:nvGrpSpPr>
            <p:cNvPr id="9" name="Group 8">
              <a:extLst>
                <a:ext uri="{FF2B5EF4-FFF2-40B4-BE49-F238E27FC236}">
                  <a16:creationId xmlns:a16="http://schemas.microsoft.com/office/drawing/2014/main" id="{FC59E4B0-CA09-5BDE-2D01-FB634095E88C}"/>
                </a:ext>
              </a:extLst>
            </p:cNvPr>
            <p:cNvGrpSpPr/>
            <p:nvPr/>
          </p:nvGrpSpPr>
          <p:grpSpPr>
            <a:xfrm>
              <a:off x="7227990" y="2840605"/>
              <a:ext cx="988728" cy="748046"/>
              <a:chOff x="6942264" y="1351500"/>
              <a:chExt cx="988728" cy="748046"/>
            </a:xfrm>
          </p:grpSpPr>
          <p:sp>
            <p:nvSpPr>
              <p:cNvPr id="28" name="Oval 27">
                <a:extLst>
                  <a:ext uri="{FF2B5EF4-FFF2-40B4-BE49-F238E27FC236}">
                    <a16:creationId xmlns:a16="http://schemas.microsoft.com/office/drawing/2014/main" id="{5E9FB06B-7F4C-A640-AB53-5BD06B575A90}"/>
                  </a:ext>
                </a:extLst>
              </p:cNvPr>
              <p:cNvSpPr/>
              <p:nvPr/>
            </p:nvSpPr>
            <p:spPr>
              <a:xfrm>
                <a:off x="6942264" y="1351500"/>
                <a:ext cx="988728" cy="706992"/>
              </a:xfrm>
              <a:prstGeom prst="ellipse">
                <a:avLst/>
              </a:prstGeom>
            </p:spPr>
            <p:style>
              <a:lnRef idx="2">
                <a:schemeClr val="lt1">
                  <a:hueOff val="0"/>
                  <a:satOff val="0"/>
                  <a:lumOff val="0"/>
                  <a:alphaOff val="0"/>
                </a:schemeClr>
              </a:lnRef>
              <a:fillRef idx="1">
                <a:schemeClr val="accent2">
                  <a:shade val="50000"/>
                  <a:hueOff val="-18437"/>
                  <a:satOff val="-3737"/>
                  <a:lumOff val="20556"/>
                  <a:alphaOff val="0"/>
                </a:schemeClr>
              </a:fillRef>
              <a:effectRef idx="0">
                <a:schemeClr val="accent2">
                  <a:shade val="50000"/>
                  <a:hueOff val="-18437"/>
                  <a:satOff val="-3737"/>
                  <a:lumOff val="20556"/>
                  <a:alphaOff val="0"/>
                </a:schemeClr>
              </a:effectRef>
              <a:fontRef idx="minor">
                <a:schemeClr val="lt1"/>
              </a:fontRef>
            </p:style>
            <p:txBody>
              <a:bodyPr/>
              <a:lstStyle/>
              <a:p>
                <a:endParaRPr lang="en-GB"/>
              </a:p>
            </p:txBody>
          </p:sp>
          <p:sp>
            <p:nvSpPr>
              <p:cNvPr id="29" name="Oval 10">
                <a:extLst>
                  <a:ext uri="{FF2B5EF4-FFF2-40B4-BE49-F238E27FC236}">
                    <a16:creationId xmlns:a16="http://schemas.microsoft.com/office/drawing/2014/main" id="{047380A2-9125-E7E5-280B-D90A455364BE}"/>
                  </a:ext>
                </a:extLst>
              </p:cNvPr>
              <p:cNvSpPr txBox="1"/>
              <p:nvPr/>
            </p:nvSpPr>
            <p:spPr>
              <a:xfrm>
                <a:off x="7150038" y="1455038"/>
                <a:ext cx="636157" cy="644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200" kern="1200" dirty="0"/>
                  <a:t>Acute- </a:t>
                </a:r>
                <a:r>
                  <a:rPr lang="en-GB" sz="1200" kern="1200" dirty="0" err="1"/>
                  <a:t>e.g</a:t>
                </a:r>
                <a:r>
                  <a:rPr lang="en-GB" sz="1200" kern="1200" dirty="0"/>
                  <a:t> UTC</a:t>
                </a:r>
              </a:p>
            </p:txBody>
          </p:sp>
        </p:grpSp>
        <p:grpSp>
          <p:nvGrpSpPr>
            <p:cNvPr id="10" name="Group 9">
              <a:extLst>
                <a:ext uri="{FF2B5EF4-FFF2-40B4-BE49-F238E27FC236}">
                  <a16:creationId xmlns:a16="http://schemas.microsoft.com/office/drawing/2014/main" id="{4D53C423-D8A6-D26B-8325-15DDE68024A5}"/>
                </a:ext>
              </a:extLst>
            </p:cNvPr>
            <p:cNvGrpSpPr/>
            <p:nvPr/>
          </p:nvGrpSpPr>
          <p:grpSpPr>
            <a:xfrm>
              <a:off x="6948229" y="3942149"/>
              <a:ext cx="1159785" cy="706992"/>
              <a:chOff x="6662503" y="2453044"/>
              <a:chExt cx="1159785" cy="706992"/>
            </a:xfrm>
          </p:grpSpPr>
          <p:sp>
            <p:nvSpPr>
              <p:cNvPr id="26" name="Oval 25">
                <a:extLst>
                  <a:ext uri="{FF2B5EF4-FFF2-40B4-BE49-F238E27FC236}">
                    <a16:creationId xmlns:a16="http://schemas.microsoft.com/office/drawing/2014/main" id="{A3608FD8-B27E-8ECC-7C78-E8F3E54CA85D}"/>
                  </a:ext>
                </a:extLst>
              </p:cNvPr>
              <p:cNvSpPr/>
              <p:nvPr/>
            </p:nvSpPr>
            <p:spPr>
              <a:xfrm>
                <a:off x="6662503" y="2453044"/>
                <a:ext cx="1159785" cy="706992"/>
              </a:xfrm>
              <a:prstGeom prst="ellipse">
                <a:avLst/>
              </a:prstGeom>
            </p:spPr>
            <p:style>
              <a:lnRef idx="2">
                <a:schemeClr val="lt1">
                  <a:hueOff val="0"/>
                  <a:satOff val="0"/>
                  <a:lumOff val="0"/>
                  <a:alphaOff val="0"/>
                </a:schemeClr>
              </a:lnRef>
              <a:fillRef idx="1">
                <a:schemeClr val="accent2">
                  <a:shade val="50000"/>
                  <a:hueOff val="-27656"/>
                  <a:satOff val="-5606"/>
                  <a:lumOff val="30834"/>
                  <a:alphaOff val="0"/>
                </a:schemeClr>
              </a:fillRef>
              <a:effectRef idx="0">
                <a:schemeClr val="accent2">
                  <a:shade val="50000"/>
                  <a:hueOff val="-27656"/>
                  <a:satOff val="-5606"/>
                  <a:lumOff val="30834"/>
                  <a:alphaOff val="0"/>
                </a:schemeClr>
              </a:effectRef>
              <a:fontRef idx="minor">
                <a:schemeClr val="lt1"/>
              </a:fontRef>
            </p:style>
            <p:txBody>
              <a:bodyPr/>
              <a:lstStyle/>
              <a:p>
                <a:endParaRPr lang="en-GB"/>
              </a:p>
            </p:txBody>
          </p:sp>
          <p:sp>
            <p:nvSpPr>
              <p:cNvPr id="27" name="Oval 12">
                <a:extLst>
                  <a:ext uri="{FF2B5EF4-FFF2-40B4-BE49-F238E27FC236}">
                    <a16:creationId xmlns:a16="http://schemas.microsoft.com/office/drawing/2014/main" id="{2B2E6680-5198-7B0E-03AC-DDD2D726D7DB}"/>
                  </a:ext>
                </a:extLst>
              </p:cNvPr>
              <p:cNvSpPr txBox="1"/>
              <p:nvPr/>
            </p:nvSpPr>
            <p:spPr>
              <a:xfrm>
                <a:off x="6832350" y="2556581"/>
                <a:ext cx="820091" cy="499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ts val="0"/>
                  </a:spcAft>
                  <a:buNone/>
                </a:pPr>
                <a:r>
                  <a:rPr lang="en-GB" sz="800" kern="1200" dirty="0"/>
                  <a:t>Community</a:t>
                </a:r>
              </a:p>
              <a:p>
                <a:pPr marL="0" lvl="0" indent="0" algn="ctr" defTabSz="444500">
                  <a:lnSpc>
                    <a:spcPct val="90000"/>
                  </a:lnSpc>
                  <a:spcBef>
                    <a:spcPct val="0"/>
                  </a:spcBef>
                  <a:spcAft>
                    <a:spcPts val="0"/>
                  </a:spcAft>
                  <a:buNone/>
                </a:pPr>
                <a:r>
                  <a:rPr lang="en-GB" sz="800" kern="1200" dirty="0"/>
                  <a:t>Care –e.g rapid response/ virtual ward </a:t>
                </a:r>
              </a:p>
            </p:txBody>
          </p:sp>
        </p:grpSp>
        <p:grpSp>
          <p:nvGrpSpPr>
            <p:cNvPr id="11" name="Group 10">
              <a:extLst>
                <a:ext uri="{FF2B5EF4-FFF2-40B4-BE49-F238E27FC236}">
                  <a16:creationId xmlns:a16="http://schemas.microsoft.com/office/drawing/2014/main" id="{922141C7-4D84-9F69-B161-1C4AB2339E9A}"/>
                </a:ext>
              </a:extLst>
            </p:cNvPr>
            <p:cNvGrpSpPr/>
            <p:nvPr/>
          </p:nvGrpSpPr>
          <p:grpSpPr>
            <a:xfrm>
              <a:off x="6188228" y="4660614"/>
              <a:ext cx="966090" cy="708024"/>
              <a:chOff x="5902502" y="3171509"/>
              <a:chExt cx="966090" cy="708024"/>
            </a:xfrm>
          </p:grpSpPr>
          <p:sp>
            <p:nvSpPr>
              <p:cNvPr id="24" name="Oval 23">
                <a:extLst>
                  <a:ext uri="{FF2B5EF4-FFF2-40B4-BE49-F238E27FC236}">
                    <a16:creationId xmlns:a16="http://schemas.microsoft.com/office/drawing/2014/main" id="{EB0CF526-6A0F-8E11-D3AA-33D52142A63D}"/>
                  </a:ext>
                </a:extLst>
              </p:cNvPr>
              <p:cNvSpPr/>
              <p:nvPr/>
            </p:nvSpPr>
            <p:spPr>
              <a:xfrm>
                <a:off x="5902502" y="3171509"/>
                <a:ext cx="966090" cy="708024"/>
              </a:xfrm>
              <a:prstGeom prst="ellipse">
                <a:avLst/>
              </a:prstGeom>
            </p:spPr>
            <p:style>
              <a:lnRef idx="2">
                <a:schemeClr val="lt1">
                  <a:hueOff val="0"/>
                  <a:satOff val="0"/>
                  <a:lumOff val="0"/>
                  <a:alphaOff val="0"/>
                </a:schemeClr>
              </a:lnRef>
              <a:fillRef idx="1">
                <a:schemeClr val="accent2">
                  <a:shade val="50000"/>
                  <a:hueOff val="-36875"/>
                  <a:satOff val="-7475"/>
                  <a:lumOff val="41112"/>
                  <a:alphaOff val="0"/>
                </a:schemeClr>
              </a:fillRef>
              <a:effectRef idx="0">
                <a:schemeClr val="accent2">
                  <a:shade val="50000"/>
                  <a:hueOff val="-36875"/>
                  <a:satOff val="-7475"/>
                  <a:lumOff val="41112"/>
                  <a:alphaOff val="0"/>
                </a:schemeClr>
              </a:effectRef>
              <a:fontRef idx="minor">
                <a:schemeClr val="lt1"/>
              </a:fontRef>
            </p:style>
            <p:txBody>
              <a:bodyPr/>
              <a:lstStyle/>
              <a:p>
                <a:endParaRPr lang="en-GB"/>
              </a:p>
            </p:txBody>
          </p:sp>
          <p:sp>
            <p:nvSpPr>
              <p:cNvPr id="25" name="Oval 14">
                <a:extLst>
                  <a:ext uri="{FF2B5EF4-FFF2-40B4-BE49-F238E27FC236}">
                    <a16:creationId xmlns:a16="http://schemas.microsoft.com/office/drawing/2014/main" id="{1F8E6E31-5BE5-0B43-4D54-EC88A215235C}"/>
                  </a:ext>
                </a:extLst>
              </p:cNvPr>
              <p:cNvSpPr txBox="1"/>
              <p:nvPr/>
            </p:nvSpPr>
            <p:spPr>
              <a:xfrm>
                <a:off x="6043983" y="3275197"/>
                <a:ext cx="683128" cy="500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050" kern="1200" dirty="0"/>
                  <a:t>Self referral – </a:t>
                </a:r>
                <a:r>
                  <a:rPr lang="en-GB" sz="1050" kern="1200" dirty="0" err="1"/>
                  <a:t>e.g</a:t>
                </a:r>
                <a:r>
                  <a:rPr lang="en-GB" sz="1050" kern="1200" dirty="0"/>
                  <a:t> IAPT</a:t>
                </a:r>
              </a:p>
            </p:txBody>
          </p:sp>
        </p:grpSp>
        <p:grpSp>
          <p:nvGrpSpPr>
            <p:cNvPr id="12" name="Group 11">
              <a:extLst>
                <a:ext uri="{FF2B5EF4-FFF2-40B4-BE49-F238E27FC236}">
                  <a16:creationId xmlns:a16="http://schemas.microsoft.com/office/drawing/2014/main" id="{8A5B10E3-A462-F406-2692-26F5D4DAC1DB}"/>
                </a:ext>
              </a:extLst>
            </p:cNvPr>
            <p:cNvGrpSpPr/>
            <p:nvPr/>
          </p:nvGrpSpPr>
          <p:grpSpPr>
            <a:xfrm>
              <a:off x="5072536" y="4661130"/>
              <a:ext cx="960399" cy="706992"/>
              <a:chOff x="4786810" y="3172025"/>
              <a:chExt cx="960399" cy="706992"/>
            </a:xfrm>
          </p:grpSpPr>
          <p:sp>
            <p:nvSpPr>
              <p:cNvPr id="22" name="Oval 21">
                <a:extLst>
                  <a:ext uri="{FF2B5EF4-FFF2-40B4-BE49-F238E27FC236}">
                    <a16:creationId xmlns:a16="http://schemas.microsoft.com/office/drawing/2014/main" id="{C7C9E9FC-FFEC-F164-5077-7E7808A38235}"/>
                  </a:ext>
                </a:extLst>
              </p:cNvPr>
              <p:cNvSpPr/>
              <p:nvPr/>
            </p:nvSpPr>
            <p:spPr>
              <a:xfrm>
                <a:off x="4786810" y="3172025"/>
                <a:ext cx="960399" cy="706992"/>
              </a:xfrm>
              <a:prstGeom prst="ellipse">
                <a:avLst/>
              </a:prstGeom>
            </p:spPr>
            <p:style>
              <a:lnRef idx="2">
                <a:schemeClr val="lt1">
                  <a:hueOff val="0"/>
                  <a:satOff val="0"/>
                  <a:lumOff val="0"/>
                  <a:alphaOff val="0"/>
                </a:schemeClr>
              </a:lnRef>
              <a:fillRef idx="1">
                <a:schemeClr val="accent2">
                  <a:shade val="50000"/>
                  <a:hueOff val="-36875"/>
                  <a:satOff val="-7475"/>
                  <a:lumOff val="41112"/>
                  <a:alphaOff val="0"/>
                </a:schemeClr>
              </a:fillRef>
              <a:effectRef idx="0">
                <a:schemeClr val="accent2">
                  <a:shade val="50000"/>
                  <a:hueOff val="-36875"/>
                  <a:satOff val="-7475"/>
                  <a:lumOff val="41112"/>
                  <a:alphaOff val="0"/>
                </a:schemeClr>
              </a:effectRef>
              <a:fontRef idx="minor">
                <a:schemeClr val="lt1"/>
              </a:fontRef>
            </p:style>
            <p:txBody>
              <a:bodyPr/>
              <a:lstStyle/>
              <a:p>
                <a:endParaRPr lang="en-GB"/>
              </a:p>
            </p:txBody>
          </p:sp>
          <p:sp>
            <p:nvSpPr>
              <p:cNvPr id="23" name="Oval 16">
                <a:extLst>
                  <a:ext uri="{FF2B5EF4-FFF2-40B4-BE49-F238E27FC236}">
                    <a16:creationId xmlns:a16="http://schemas.microsoft.com/office/drawing/2014/main" id="{6F87925B-2E65-BC29-AC73-1C6B1DD77291}"/>
                  </a:ext>
                </a:extLst>
              </p:cNvPr>
              <p:cNvSpPr txBox="1"/>
              <p:nvPr/>
            </p:nvSpPr>
            <p:spPr>
              <a:xfrm>
                <a:off x="4927457" y="3275562"/>
                <a:ext cx="679105" cy="499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050" kern="1200" dirty="0"/>
                  <a:t> 111</a:t>
                </a:r>
              </a:p>
            </p:txBody>
          </p:sp>
        </p:grpSp>
        <p:grpSp>
          <p:nvGrpSpPr>
            <p:cNvPr id="13" name="Group 12">
              <a:extLst>
                <a:ext uri="{FF2B5EF4-FFF2-40B4-BE49-F238E27FC236}">
                  <a16:creationId xmlns:a16="http://schemas.microsoft.com/office/drawing/2014/main" id="{05F4AC3C-31AD-BBEA-526E-0284C4A59A98}"/>
                </a:ext>
              </a:extLst>
            </p:cNvPr>
            <p:cNvGrpSpPr/>
            <p:nvPr/>
          </p:nvGrpSpPr>
          <p:grpSpPr>
            <a:xfrm>
              <a:off x="4091493" y="3931533"/>
              <a:ext cx="1208787" cy="728223"/>
              <a:chOff x="3805767" y="2442428"/>
              <a:chExt cx="1208787" cy="728223"/>
            </a:xfrm>
          </p:grpSpPr>
          <p:sp>
            <p:nvSpPr>
              <p:cNvPr id="20" name="Oval 19">
                <a:extLst>
                  <a:ext uri="{FF2B5EF4-FFF2-40B4-BE49-F238E27FC236}">
                    <a16:creationId xmlns:a16="http://schemas.microsoft.com/office/drawing/2014/main" id="{51E7BFAD-9A91-206E-182B-D33DBA3753C6}"/>
                  </a:ext>
                </a:extLst>
              </p:cNvPr>
              <p:cNvSpPr/>
              <p:nvPr/>
            </p:nvSpPr>
            <p:spPr>
              <a:xfrm>
                <a:off x="3805767" y="2442428"/>
                <a:ext cx="1208787" cy="728223"/>
              </a:xfrm>
              <a:prstGeom prst="ellipse">
                <a:avLst/>
              </a:prstGeom>
            </p:spPr>
            <p:style>
              <a:lnRef idx="2">
                <a:schemeClr val="lt1">
                  <a:hueOff val="0"/>
                  <a:satOff val="0"/>
                  <a:lumOff val="0"/>
                  <a:alphaOff val="0"/>
                </a:schemeClr>
              </a:lnRef>
              <a:fillRef idx="1">
                <a:schemeClr val="accent2">
                  <a:shade val="50000"/>
                  <a:hueOff val="-27656"/>
                  <a:satOff val="-5606"/>
                  <a:lumOff val="30834"/>
                  <a:alphaOff val="0"/>
                </a:schemeClr>
              </a:fillRef>
              <a:effectRef idx="0">
                <a:schemeClr val="accent2">
                  <a:shade val="50000"/>
                  <a:hueOff val="-27656"/>
                  <a:satOff val="-5606"/>
                  <a:lumOff val="30834"/>
                  <a:alphaOff val="0"/>
                </a:schemeClr>
              </a:effectRef>
              <a:fontRef idx="minor">
                <a:schemeClr val="lt1"/>
              </a:fontRef>
            </p:style>
            <p:txBody>
              <a:bodyPr/>
              <a:lstStyle/>
              <a:p>
                <a:endParaRPr lang="en-GB"/>
              </a:p>
            </p:txBody>
          </p:sp>
          <p:sp>
            <p:nvSpPr>
              <p:cNvPr id="21" name="Oval 18">
                <a:extLst>
                  <a:ext uri="{FF2B5EF4-FFF2-40B4-BE49-F238E27FC236}">
                    <a16:creationId xmlns:a16="http://schemas.microsoft.com/office/drawing/2014/main" id="{DBEAC48E-089D-912C-8C50-1781678F2D45}"/>
                  </a:ext>
                </a:extLst>
              </p:cNvPr>
              <p:cNvSpPr txBox="1"/>
              <p:nvPr/>
            </p:nvSpPr>
            <p:spPr>
              <a:xfrm>
                <a:off x="3982790" y="2549074"/>
                <a:ext cx="854741" cy="514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050" kern="1200" dirty="0"/>
                  <a:t>Pharmacy </a:t>
                </a:r>
              </a:p>
            </p:txBody>
          </p:sp>
        </p:grpSp>
        <p:grpSp>
          <p:nvGrpSpPr>
            <p:cNvPr id="14" name="Group 13">
              <a:extLst>
                <a:ext uri="{FF2B5EF4-FFF2-40B4-BE49-F238E27FC236}">
                  <a16:creationId xmlns:a16="http://schemas.microsoft.com/office/drawing/2014/main" id="{63E2F92E-5999-A81D-779B-B6480AC1313F}"/>
                </a:ext>
              </a:extLst>
            </p:cNvPr>
            <p:cNvGrpSpPr/>
            <p:nvPr/>
          </p:nvGrpSpPr>
          <p:grpSpPr>
            <a:xfrm>
              <a:off x="3975282" y="2817027"/>
              <a:ext cx="1052747" cy="754148"/>
              <a:chOff x="3689556" y="1327922"/>
              <a:chExt cx="1052747" cy="754148"/>
            </a:xfrm>
          </p:grpSpPr>
          <p:sp>
            <p:nvSpPr>
              <p:cNvPr id="18" name="Oval 17">
                <a:extLst>
                  <a:ext uri="{FF2B5EF4-FFF2-40B4-BE49-F238E27FC236}">
                    <a16:creationId xmlns:a16="http://schemas.microsoft.com/office/drawing/2014/main" id="{16D49F97-B9A9-363B-5691-F00297278871}"/>
                  </a:ext>
                </a:extLst>
              </p:cNvPr>
              <p:cNvSpPr/>
              <p:nvPr/>
            </p:nvSpPr>
            <p:spPr>
              <a:xfrm>
                <a:off x="3689556" y="1327922"/>
                <a:ext cx="1052747" cy="754148"/>
              </a:xfrm>
              <a:prstGeom prst="ellipse">
                <a:avLst/>
              </a:prstGeom>
            </p:spPr>
            <p:style>
              <a:lnRef idx="2">
                <a:schemeClr val="lt1">
                  <a:hueOff val="0"/>
                  <a:satOff val="0"/>
                  <a:lumOff val="0"/>
                  <a:alphaOff val="0"/>
                </a:schemeClr>
              </a:lnRef>
              <a:fillRef idx="1">
                <a:schemeClr val="accent2">
                  <a:shade val="50000"/>
                  <a:hueOff val="-18437"/>
                  <a:satOff val="-3737"/>
                  <a:lumOff val="20556"/>
                  <a:alphaOff val="0"/>
                </a:schemeClr>
              </a:fillRef>
              <a:effectRef idx="0">
                <a:schemeClr val="accent2">
                  <a:shade val="50000"/>
                  <a:hueOff val="-18437"/>
                  <a:satOff val="-3737"/>
                  <a:lumOff val="20556"/>
                  <a:alphaOff val="0"/>
                </a:schemeClr>
              </a:effectRef>
              <a:fontRef idx="minor">
                <a:schemeClr val="lt1"/>
              </a:fontRef>
            </p:style>
            <p:txBody>
              <a:bodyPr/>
              <a:lstStyle/>
              <a:p>
                <a:endParaRPr lang="en-GB"/>
              </a:p>
            </p:txBody>
          </p:sp>
          <p:sp>
            <p:nvSpPr>
              <p:cNvPr id="19" name="Oval 20">
                <a:extLst>
                  <a:ext uri="{FF2B5EF4-FFF2-40B4-BE49-F238E27FC236}">
                    <a16:creationId xmlns:a16="http://schemas.microsoft.com/office/drawing/2014/main" id="{571CB832-CF7C-A9A5-1C1A-A77251ACC7D2}"/>
                  </a:ext>
                </a:extLst>
              </p:cNvPr>
              <p:cNvSpPr txBox="1"/>
              <p:nvPr/>
            </p:nvSpPr>
            <p:spPr>
              <a:xfrm>
                <a:off x="3843727" y="1438364"/>
                <a:ext cx="744405" cy="5332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050" kern="1200" dirty="0"/>
                  <a:t>Optometry</a:t>
                </a:r>
              </a:p>
            </p:txBody>
          </p:sp>
        </p:grpSp>
        <p:grpSp>
          <p:nvGrpSpPr>
            <p:cNvPr id="15" name="Group 14">
              <a:extLst>
                <a:ext uri="{FF2B5EF4-FFF2-40B4-BE49-F238E27FC236}">
                  <a16:creationId xmlns:a16="http://schemas.microsoft.com/office/drawing/2014/main" id="{7F41376A-8918-BE12-41C2-F8D5204C1BE0}"/>
                </a:ext>
              </a:extLst>
            </p:cNvPr>
            <p:cNvGrpSpPr/>
            <p:nvPr/>
          </p:nvGrpSpPr>
          <p:grpSpPr>
            <a:xfrm>
              <a:off x="4547852" y="1871923"/>
              <a:ext cx="1026142" cy="706992"/>
              <a:chOff x="4262126" y="382818"/>
              <a:chExt cx="1026142" cy="706992"/>
            </a:xfrm>
          </p:grpSpPr>
          <p:sp>
            <p:nvSpPr>
              <p:cNvPr id="16" name="Oval 15">
                <a:extLst>
                  <a:ext uri="{FF2B5EF4-FFF2-40B4-BE49-F238E27FC236}">
                    <a16:creationId xmlns:a16="http://schemas.microsoft.com/office/drawing/2014/main" id="{4718D081-627D-F4DF-FC2A-17E4F2F8191E}"/>
                  </a:ext>
                </a:extLst>
              </p:cNvPr>
              <p:cNvSpPr/>
              <p:nvPr/>
            </p:nvSpPr>
            <p:spPr>
              <a:xfrm>
                <a:off x="4262126" y="382818"/>
                <a:ext cx="1026142" cy="706992"/>
              </a:xfrm>
              <a:prstGeom prst="ellipse">
                <a:avLst/>
              </a:prstGeom>
            </p:spPr>
            <p:style>
              <a:lnRef idx="2">
                <a:schemeClr val="lt1">
                  <a:hueOff val="0"/>
                  <a:satOff val="0"/>
                  <a:lumOff val="0"/>
                  <a:alphaOff val="0"/>
                </a:schemeClr>
              </a:lnRef>
              <a:fillRef idx="1">
                <a:schemeClr val="accent2">
                  <a:shade val="50000"/>
                  <a:hueOff val="-9219"/>
                  <a:satOff val="-1869"/>
                  <a:lumOff val="10278"/>
                  <a:alphaOff val="0"/>
                </a:schemeClr>
              </a:fillRef>
              <a:effectRef idx="0">
                <a:schemeClr val="accent2">
                  <a:shade val="50000"/>
                  <a:hueOff val="-9219"/>
                  <a:satOff val="-1869"/>
                  <a:lumOff val="10278"/>
                  <a:alphaOff val="0"/>
                </a:schemeClr>
              </a:effectRef>
              <a:fontRef idx="minor">
                <a:schemeClr val="lt1"/>
              </a:fontRef>
            </p:style>
            <p:txBody>
              <a:bodyPr/>
              <a:lstStyle/>
              <a:p>
                <a:endParaRPr lang="en-GB"/>
              </a:p>
            </p:txBody>
          </p:sp>
          <p:sp>
            <p:nvSpPr>
              <p:cNvPr id="17" name="Oval 22">
                <a:extLst>
                  <a:ext uri="{FF2B5EF4-FFF2-40B4-BE49-F238E27FC236}">
                    <a16:creationId xmlns:a16="http://schemas.microsoft.com/office/drawing/2014/main" id="{1FEF0328-9889-6135-6CF7-989E7436D7B6}"/>
                  </a:ext>
                </a:extLst>
              </p:cNvPr>
              <p:cNvSpPr txBox="1"/>
              <p:nvPr/>
            </p:nvSpPr>
            <p:spPr>
              <a:xfrm>
                <a:off x="4412401" y="486355"/>
                <a:ext cx="725592" cy="499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050" kern="1200" dirty="0"/>
                  <a:t>Mental health crisis </a:t>
                </a:r>
              </a:p>
            </p:txBody>
          </p:sp>
        </p:grpSp>
      </p:grpSp>
      <p:sp>
        <p:nvSpPr>
          <p:cNvPr id="37" name="TextBox 36">
            <a:extLst>
              <a:ext uri="{FF2B5EF4-FFF2-40B4-BE49-F238E27FC236}">
                <a16:creationId xmlns:a16="http://schemas.microsoft.com/office/drawing/2014/main" id="{BFFE277A-76C2-FF11-DB2E-9E8264A600DB}"/>
              </a:ext>
            </a:extLst>
          </p:cNvPr>
          <p:cNvSpPr txBox="1"/>
          <p:nvPr/>
        </p:nvSpPr>
        <p:spPr>
          <a:xfrm>
            <a:off x="7566944" y="3216011"/>
            <a:ext cx="4461657" cy="2862322"/>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dirty="0"/>
              <a:t>These urgent care needs could be better addressed by alternative pathways such as primary care same day access, minor illness hub, and community pharmacy services.</a:t>
            </a:r>
          </a:p>
          <a:p>
            <a:pPr marL="285750" indent="-285750">
              <a:buFont typeface="Arial" panose="020B0604020202020204" pitchFamily="34" charset="0"/>
              <a:buChar char="•"/>
            </a:pPr>
            <a:r>
              <a:rPr lang="en-GB" dirty="0"/>
              <a:t>There is also an opportunity to use other services such as health visiting and education (e.g. Healthier Together website).</a:t>
            </a:r>
          </a:p>
        </p:txBody>
      </p:sp>
    </p:spTree>
    <p:extLst>
      <p:ext uri="{BB962C8B-B14F-4D97-AF65-F5344CB8AC3E}">
        <p14:creationId xmlns:p14="http://schemas.microsoft.com/office/powerpoint/2010/main" val="22074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9C3BC-908C-47B3-9CEC-97E75A371BA4}"/>
              </a:ext>
            </a:extLst>
          </p:cNvPr>
          <p:cNvSpPr>
            <a:spLocks noGrp="1"/>
          </p:cNvSpPr>
          <p:nvPr>
            <p:ph type="title"/>
          </p:nvPr>
        </p:nvSpPr>
        <p:spPr/>
        <p:txBody>
          <a:bodyPr/>
          <a:lstStyle/>
          <a:p>
            <a:r>
              <a:rPr lang="en-GB" dirty="0"/>
              <a:t>A&amp;E attendances – most frequent presentations </a:t>
            </a:r>
          </a:p>
        </p:txBody>
      </p:sp>
      <p:graphicFrame>
        <p:nvGraphicFramePr>
          <p:cNvPr id="6" name="Table 2">
            <a:extLst>
              <a:ext uri="{FF2B5EF4-FFF2-40B4-BE49-F238E27FC236}">
                <a16:creationId xmlns:a16="http://schemas.microsoft.com/office/drawing/2014/main" id="{219F4EB6-7840-4F56-8D91-6559C3DEFDF5}"/>
              </a:ext>
            </a:extLst>
          </p:cNvPr>
          <p:cNvGraphicFramePr>
            <a:graphicFrameLocks noGrp="1"/>
          </p:cNvGraphicFramePr>
          <p:nvPr>
            <p:extLst>
              <p:ext uri="{D42A27DB-BD31-4B8C-83A1-F6EECF244321}">
                <p14:modId xmlns:p14="http://schemas.microsoft.com/office/powerpoint/2010/main" val="1912803925"/>
              </p:ext>
            </p:extLst>
          </p:nvPr>
        </p:nvGraphicFramePr>
        <p:xfrm>
          <a:off x="486852" y="783786"/>
          <a:ext cx="7177483" cy="5056497"/>
        </p:xfrm>
        <a:graphic>
          <a:graphicData uri="http://schemas.openxmlformats.org/drawingml/2006/table">
            <a:tbl>
              <a:tblPr firstRow="1" bandRow="1">
                <a:tableStyleId>{B301B821-A1FF-4177-AEE7-76D212191A09}</a:tableStyleId>
              </a:tblPr>
              <a:tblGrid>
                <a:gridCol w="1025355">
                  <a:extLst>
                    <a:ext uri="{9D8B030D-6E8A-4147-A177-3AD203B41FA5}">
                      <a16:colId xmlns:a16="http://schemas.microsoft.com/office/drawing/2014/main" val="2620373798"/>
                    </a:ext>
                  </a:extLst>
                </a:gridCol>
                <a:gridCol w="1025355">
                  <a:extLst>
                    <a:ext uri="{9D8B030D-6E8A-4147-A177-3AD203B41FA5}">
                      <a16:colId xmlns:a16="http://schemas.microsoft.com/office/drawing/2014/main" val="3440839393"/>
                    </a:ext>
                  </a:extLst>
                </a:gridCol>
                <a:gridCol w="1025355">
                  <a:extLst>
                    <a:ext uri="{9D8B030D-6E8A-4147-A177-3AD203B41FA5}">
                      <a16:colId xmlns:a16="http://schemas.microsoft.com/office/drawing/2014/main" val="2344955399"/>
                    </a:ext>
                  </a:extLst>
                </a:gridCol>
                <a:gridCol w="1018532">
                  <a:extLst>
                    <a:ext uri="{9D8B030D-6E8A-4147-A177-3AD203B41FA5}">
                      <a16:colId xmlns:a16="http://schemas.microsoft.com/office/drawing/2014/main" val="3667839467"/>
                    </a:ext>
                  </a:extLst>
                </a:gridCol>
                <a:gridCol w="1032176">
                  <a:extLst>
                    <a:ext uri="{9D8B030D-6E8A-4147-A177-3AD203B41FA5}">
                      <a16:colId xmlns:a16="http://schemas.microsoft.com/office/drawing/2014/main" val="3770571920"/>
                    </a:ext>
                  </a:extLst>
                </a:gridCol>
                <a:gridCol w="1025355">
                  <a:extLst>
                    <a:ext uri="{9D8B030D-6E8A-4147-A177-3AD203B41FA5}">
                      <a16:colId xmlns:a16="http://schemas.microsoft.com/office/drawing/2014/main" val="431748482"/>
                    </a:ext>
                  </a:extLst>
                </a:gridCol>
                <a:gridCol w="1025355">
                  <a:extLst>
                    <a:ext uri="{9D8B030D-6E8A-4147-A177-3AD203B41FA5}">
                      <a16:colId xmlns:a16="http://schemas.microsoft.com/office/drawing/2014/main" val="1989134157"/>
                    </a:ext>
                  </a:extLst>
                </a:gridCol>
              </a:tblGrid>
              <a:tr h="306444">
                <a:tc>
                  <a:txBody>
                    <a:bodyPr/>
                    <a:lstStyle/>
                    <a:p>
                      <a:r>
                        <a:rPr lang="en-GB" sz="1400" dirty="0"/>
                        <a:t>Segment</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GB" sz="1400" dirty="0"/>
                        <a:t>Infant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400" dirty="0"/>
                        <a:t>Child</a:t>
                      </a: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400" dirty="0"/>
                        <a:t>Teenager</a:t>
                      </a: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400" dirty="0"/>
                        <a:t>19-40</a:t>
                      </a: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400" dirty="0"/>
                        <a:t>41-64</a:t>
                      </a:r>
                    </a:p>
                  </a:txBody>
                  <a:tcP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400" dirty="0"/>
                        <a:t>65+</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8738157"/>
                  </a:ext>
                </a:extLst>
              </a:tr>
              <a:tr h="1748498">
                <a:tc>
                  <a:txBody>
                    <a:bodyPr/>
                    <a:lstStyle/>
                    <a:p>
                      <a:r>
                        <a:rPr lang="en-GB" sz="1400" b="1" dirty="0"/>
                        <a:t>Healthy</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400" dirty="0"/>
                        <a:t>Fever</a:t>
                      </a:r>
                    </a:p>
                    <a:p>
                      <a:r>
                        <a:rPr lang="en-GB" sz="1400" dirty="0"/>
                        <a:t>Difficulty breathing</a:t>
                      </a:r>
                    </a:p>
                    <a:p>
                      <a:r>
                        <a:rPr lang="en-GB" sz="1400" dirty="0"/>
                        <a:t>Vomiting</a:t>
                      </a:r>
                    </a:p>
                    <a:p>
                      <a:r>
                        <a:rPr lang="en-GB" sz="1400" dirty="0"/>
                        <a:t>Head injury</a:t>
                      </a:r>
                    </a:p>
                    <a:p>
                      <a:r>
                        <a:rPr lang="en-GB" sz="1400" dirty="0"/>
                        <a:t>Rash</a:t>
                      </a:r>
                    </a:p>
                    <a:p>
                      <a:endParaRPr lang="en-GB" sz="1400" dirty="0"/>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400" dirty="0"/>
                        <a:t>Upper limb injury</a:t>
                      </a:r>
                    </a:p>
                    <a:p>
                      <a:r>
                        <a:rPr lang="en-GB" sz="1400" dirty="0"/>
                        <a:t>Fever</a:t>
                      </a:r>
                    </a:p>
                    <a:p>
                      <a:r>
                        <a:rPr lang="en-GB" sz="1400" dirty="0"/>
                        <a:t>Lower limb injury</a:t>
                      </a:r>
                    </a:p>
                    <a:p>
                      <a:r>
                        <a:rPr lang="en-GB" sz="1400" dirty="0"/>
                        <a:t>Head injury</a:t>
                      </a:r>
                    </a:p>
                  </a:txBody>
                  <a:tcPr>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400" dirty="0"/>
                        <a:t>Upper limb injury</a:t>
                      </a:r>
                    </a:p>
                    <a:p>
                      <a:r>
                        <a:rPr lang="en-GB" sz="1400" dirty="0"/>
                        <a:t>Lower limb injury</a:t>
                      </a:r>
                    </a:p>
                    <a:p>
                      <a:r>
                        <a:rPr lang="en-GB" sz="1400" dirty="0"/>
                        <a:t>Abdo pain</a:t>
                      </a:r>
                    </a:p>
                  </a:txBody>
                  <a:tcPr>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400" dirty="0"/>
                        <a:t>Lower limb injury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Upper limb injury</a:t>
                      </a:r>
                    </a:p>
                    <a:p>
                      <a:r>
                        <a:rPr lang="en-GB" sz="1400" dirty="0"/>
                        <a:t>Abdo pain</a:t>
                      </a:r>
                    </a:p>
                    <a:p>
                      <a:r>
                        <a:rPr lang="en-GB" sz="1400" dirty="0"/>
                        <a:t>Chest pain</a:t>
                      </a:r>
                    </a:p>
                  </a:txBody>
                  <a:tcPr>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400" dirty="0"/>
                        <a:t>Lower limb injury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Upper limb injury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Chest pain</a:t>
                      </a:r>
                    </a:p>
                    <a:p>
                      <a:r>
                        <a:rPr lang="en-GB" sz="1400" dirty="0"/>
                        <a:t>Abdo pain</a:t>
                      </a:r>
                    </a:p>
                    <a:p>
                      <a:endParaRPr lang="en-GB" sz="1400" dirty="0"/>
                    </a:p>
                  </a:txBody>
                  <a:tcPr>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400" dirty="0"/>
                        <a:t>Upper limb injury</a:t>
                      </a:r>
                    </a:p>
                    <a:p>
                      <a:r>
                        <a:rPr lang="en-GB" sz="1400" dirty="0"/>
                        <a:t>Lower limb injury</a:t>
                      </a:r>
                    </a:p>
                    <a:p>
                      <a:r>
                        <a:rPr lang="en-GB" sz="1400" dirty="0"/>
                        <a:t>Chest pain</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50287732"/>
                  </a:ext>
                </a:extLst>
              </a:tr>
              <a:tr h="918702">
                <a:tc>
                  <a:txBody>
                    <a:bodyPr/>
                    <a:lstStyle/>
                    <a:p>
                      <a:r>
                        <a:rPr lang="en-GB" sz="1400" b="1" dirty="0"/>
                        <a:t>Living with illness</a:t>
                      </a:r>
                    </a:p>
                    <a:p>
                      <a:endParaRPr lang="en-GB" sz="1400" b="1"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rowSpan="2">
                  <a:txBody>
                    <a:bodyPr/>
                    <a:lstStyle/>
                    <a:p>
                      <a:r>
                        <a:rPr lang="en-GB" sz="1400" dirty="0"/>
                        <a:t>Fever</a:t>
                      </a:r>
                    </a:p>
                    <a:p>
                      <a:r>
                        <a:rPr lang="en-GB" sz="1400" dirty="0"/>
                        <a:t>Difficulty breathing</a:t>
                      </a:r>
                    </a:p>
                    <a:p>
                      <a:r>
                        <a:rPr lang="en-GB" sz="1400" dirty="0"/>
                        <a:t>Dyspnoea</a:t>
                      </a:r>
                    </a:p>
                    <a:p>
                      <a:r>
                        <a:rPr lang="en-GB" sz="1400" dirty="0"/>
                        <a:t>Head injury</a:t>
                      </a:r>
                    </a:p>
                  </a:txBody>
                  <a:tcP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rowSpan="2">
                  <a:txBody>
                    <a:bodyPr/>
                    <a:lstStyle/>
                    <a:p>
                      <a:r>
                        <a:rPr lang="en-GB" sz="1400" dirty="0"/>
                        <a:t>Upper limb injury</a:t>
                      </a:r>
                    </a:p>
                    <a:p>
                      <a:r>
                        <a:rPr lang="en-GB" sz="1400" dirty="0"/>
                        <a:t>Fever</a:t>
                      </a:r>
                    </a:p>
                    <a:p>
                      <a:r>
                        <a:rPr lang="en-GB" sz="1400" dirty="0"/>
                        <a:t>Lower limb injury</a:t>
                      </a:r>
                    </a:p>
                    <a:p>
                      <a:r>
                        <a:rPr lang="en-GB" sz="1400" dirty="0"/>
                        <a:t>Difficulty breathing</a:t>
                      </a:r>
                    </a:p>
                  </a:txBody>
                  <a:tcPr>
                    <a:lnL>
                      <a:noFill/>
                    </a:lnL>
                    <a:lnR>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rowSpan="2">
                  <a:txBody>
                    <a:bodyPr/>
                    <a:lstStyle/>
                    <a:p>
                      <a:r>
                        <a:rPr lang="en-GB" sz="1400" dirty="0"/>
                        <a:t>Upper limb injury</a:t>
                      </a:r>
                    </a:p>
                    <a:p>
                      <a:r>
                        <a:rPr lang="en-GB" sz="1400" dirty="0"/>
                        <a:t>Lower limb injury</a:t>
                      </a:r>
                    </a:p>
                    <a:p>
                      <a:r>
                        <a:rPr lang="en-GB" sz="1400" dirty="0"/>
                        <a:t>Abdo pain</a:t>
                      </a:r>
                    </a:p>
                    <a:p>
                      <a:r>
                        <a:rPr lang="en-GB" sz="1400" b="1" dirty="0"/>
                        <a:t>Feeling depressed</a:t>
                      </a:r>
                    </a:p>
                  </a:txBody>
                  <a:tcPr>
                    <a:lnL>
                      <a:noFill/>
                    </a:lnL>
                    <a:lnR>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rowSpan="2">
                  <a:txBody>
                    <a:bodyPr/>
                    <a:lstStyle/>
                    <a:p>
                      <a:r>
                        <a:rPr lang="en-GB" sz="1400" dirty="0"/>
                        <a:t>Abdo pain</a:t>
                      </a:r>
                    </a:p>
                    <a:p>
                      <a:r>
                        <a:rPr lang="en-GB" sz="1400" dirty="0"/>
                        <a:t>Lower limb injury</a:t>
                      </a:r>
                    </a:p>
                    <a:p>
                      <a:r>
                        <a:rPr lang="en-GB" sz="1400" dirty="0"/>
                        <a:t>Chest pain</a:t>
                      </a:r>
                    </a:p>
                  </a:txBody>
                  <a:tcPr>
                    <a:lnL>
                      <a:noFill/>
                    </a:lnL>
                    <a:lnR>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rowSpan="2">
                  <a:txBody>
                    <a:bodyPr/>
                    <a:lstStyle/>
                    <a:p>
                      <a:r>
                        <a:rPr lang="en-GB" sz="1400" dirty="0"/>
                        <a:t>Chest pain</a:t>
                      </a:r>
                    </a:p>
                    <a:p>
                      <a:r>
                        <a:rPr lang="en-GB" sz="1400" dirty="0"/>
                        <a:t>Lower limb injury</a:t>
                      </a:r>
                    </a:p>
                    <a:p>
                      <a:r>
                        <a:rPr lang="en-GB" sz="1400" dirty="0"/>
                        <a:t>Abdo pain</a:t>
                      </a:r>
                    </a:p>
                  </a:txBody>
                  <a:tcPr>
                    <a:lnL>
                      <a:noFill/>
                    </a:lnL>
                    <a:lnR>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rowSpan="2">
                  <a:txBody>
                    <a:bodyPr/>
                    <a:lstStyle/>
                    <a:p>
                      <a:r>
                        <a:rPr lang="en-GB" sz="1400" dirty="0"/>
                        <a:t>Chest pain</a:t>
                      </a:r>
                    </a:p>
                    <a:p>
                      <a:r>
                        <a:rPr lang="en-GB" sz="1400" dirty="0"/>
                        <a:t>Upper limb injury</a:t>
                      </a:r>
                    </a:p>
                    <a:p>
                      <a:r>
                        <a:rPr lang="en-GB" sz="1400" dirty="0"/>
                        <a:t>Lower limb injury</a:t>
                      </a:r>
                    </a:p>
                    <a:p>
                      <a:r>
                        <a:rPr lang="en-GB" sz="1400" dirty="0"/>
                        <a:t>Abdo pain</a:t>
                      </a:r>
                    </a:p>
                    <a:p>
                      <a:r>
                        <a:rPr lang="en-GB" sz="1400" dirty="0"/>
                        <a:t>Weakness</a:t>
                      </a:r>
                    </a:p>
                  </a:txBody>
                  <a:tcP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994345999"/>
                  </a:ext>
                </a:extLst>
              </a:tr>
              <a:tr h="711253">
                <a:tc>
                  <a:txBody>
                    <a:bodyPr/>
                    <a:lstStyle/>
                    <a:p>
                      <a:r>
                        <a:rPr lang="en-GB" sz="1400" b="1" dirty="0"/>
                        <a:t>Lower complexity</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2464327240"/>
                  </a:ext>
                </a:extLst>
              </a:tr>
              <a:tr h="735466">
                <a:tc>
                  <a:txBody>
                    <a:bodyPr/>
                    <a:lstStyle/>
                    <a:p>
                      <a:r>
                        <a:rPr lang="en-GB" sz="1400" b="1" dirty="0"/>
                        <a:t>AD&amp;C</a:t>
                      </a:r>
                    </a:p>
                    <a:p>
                      <a:endParaRPr lang="en-GB" sz="1400" b="1" dirty="0"/>
                    </a:p>
                    <a:p>
                      <a:endParaRPr lang="en-GB" sz="1400" b="1"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rowSpan="2">
                  <a:txBody>
                    <a:bodyPr/>
                    <a:lstStyle/>
                    <a:p>
                      <a:r>
                        <a:rPr lang="en-GB" sz="1400" dirty="0"/>
                        <a:t>Fever</a:t>
                      </a:r>
                    </a:p>
                    <a:p>
                      <a:r>
                        <a:rPr lang="en-GB" sz="1400" dirty="0"/>
                        <a:t>Difficulty breathing</a:t>
                      </a:r>
                    </a:p>
                    <a:p>
                      <a:r>
                        <a:rPr lang="en-GB" sz="1400" dirty="0"/>
                        <a:t>Dyspnoea</a:t>
                      </a:r>
                    </a:p>
                    <a:p>
                      <a:r>
                        <a:rPr lang="en-GB" sz="1400" dirty="0"/>
                        <a:t>Vomiting</a:t>
                      </a:r>
                    </a:p>
                  </a:txBody>
                  <a:tcP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r>
                        <a:rPr lang="en-GB" sz="1400" dirty="0"/>
                        <a:t>Upper limb injury</a:t>
                      </a:r>
                    </a:p>
                    <a:p>
                      <a:r>
                        <a:rPr lang="en-GB" sz="1400" dirty="0"/>
                        <a:t>Fever</a:t>
                      </a:r>
                    </a:p>
                    <a:p>
                      <a:r>
                        <a:rPr lang="en-GB" sz="1400" dirty="0"/>
                        <a:t>Lower limb injury</a:t>
                      </a:r>
                    </a:p>
                    <a:p>
                      <a:r>
                        <a:rPr lang="en-GB" sz="1400" dirty="0"/>
                        <a:t>Abdo pain</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r>
                        <a:rPr lang="en-GB" sz="1400" dirty="0"/>
                        <a:t>Upper limb injury</a:t>
                      </a:r>
                    </a:p>
                    <a:p>
                      <a:r>
                        <a:rPr lang="en-GB" sz="1400" dirty="0"/>
                        <a:t>Lower limb injury</a:t>
                      </a:r>
                    </a:p>
                    <a:p>
                      <a:r>
                        <a:rPr lang="en-GB" sz="1400" dirty="0"/>
                        <a:t>Abdo pain</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r>
                        <a:rPr lang="en-GB" sz="1400" dirty="0"/>
                        <a:t>Abdo pain</a:t>
                      </a:r>
                    </a:p>
                    <a:p>
                      <a:r>
                        <a:rPr lang="en-GB" sz="1400" dirty="0"/>
                        <a:t>Chest pain</a:t>
                      </a:r>
                    </a:p>
                    <a:p>
                      <a:r>
                        <a:rPr lang="en-GB" sz="1400" dirty="0"/>
                        <a:t>Lower limb injury</a:t>
                      </a:r>
                    </a:p>
                    <a:p>
                      <a:r>
                        <a:rPr lang="en-GB" sz="1400" b="1" dirty="0"/>
                        <a:t>Substance misuse</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r>
                        <a:rPr lang="en-GB" sz="1400" dirty="0"/>
                        <a:t>Chest pain</a:t>
                      </a:r>
                    </a:p>
                    <a:p>
                      <a:r>
                        <a:rPr lang="en-GB" sz="1400" dirty="0"/>
                        <a:t>Abdo pain</a:t>
                      </a:r>
                    </a:p>
                    <a:p>
                      <a:r>
                        <a:rPr lang="en-GB" sz="1400" dirty="0"/>
                        <a:t>Lower limb injury</a:t>
                      </a:r>
                    </a:p>
                  </a:txBody>
                  <a:tcP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2">
                  <a:txBody>
                    <a:bodyPr/>
                    <a:lstStyle/>
                    <a:p>
                      <a:r>
                        <a:rPr lang="en-GB" sz="1400" dirty="0"/>
                        <a:t>Weakness</a:t>
                      </a:r>
                    </a:p>
                    <a:p>
                      <a:r>
                        <a:rPr lang="en-GB" sz="1400" dirty="0"/>
                        <a:t>Dyspnoea</a:t>
                      </a:r>
                    </a:p>
                    <a:p>
                      <a:r>
                        <a:rPr lang="en-GB" sz="1400" dirty="0"/>
                        <a:t>Chest pain</a:t>
                      </a:r>
                    </a:p>
                    <a:p>
                      <a:r>
                        <a:rPr lang="en-GB" sz="1400" dirty="0"/>
                        <a:t>Unsteady gait</a:t>
                      </a: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619576399"/>
                  </a:ext>
                </a:extLst>
              </a:tr>
              <a:tr h="598134">
                <a:tc>
                  <a:txBody>
                    <a:bodyPr/>
                    <a:lstStyle/>
                    <a:p>
                      <a:r>
                        <a:rPr lang="en-GB" sz="1400" b="1" dirty="0" err="1"/>
                        <a:t>EoLFD</a:t>
                      </a:r>
                      <a:endParaRPr lang="en-GB" sz="1400" b="1"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vMerge="1">
                  <a:txBody>
                    <a:bodyPr/>
                    <a:lstStyle/>
                    <a:p>
                      <a:endParaRPr lang="en-GB" dirty="0"/>
                    </a:p>
                  </a:txBody>
                  <a:tcPr>
                    <a:solidFill>
                      <a:schemeClr val="accent1">
                        <a:lumMod val="60000"/>
                        <a:lumOff val="40000"/>
                      </a:schemeClr>
                    </a:solidFill>
                  </a:tcPr>
                </a:tc>
                <a:tc vMerge="1">
                  <a:txBody>
                    <a:bodyPr/>
                    <a:lstStyle/>
                    <a:p>
                      <a:endParaRPr lang="en-GB" dirty="0"/>
                    </a:p>
                  </a:txBody>
                  <a:tcPr>
                    <a:solidFill>
                      <a:schemeClr val="accent1">
                        <a:lumMod val="60000"/>
                        <a:lumOff val="40000"/>
                      </a:schemeClr>
                    </a:solidFill>
                  </a:tcPr>
                </a:tc>
                <a:tc vMerge="1">
                  <a:txBody>
                    <a:bodyPr/>
                    <a:lstStyle/>
                    <a:p>
                      <a:endParaRPr lang="en-GB" dirty="0"/>
                    </a:p>
                  </a:txBody>
                  <a:tcPr>
                    <a:solidFill>
                      <a:schemeClr val="accent1">
                        <a:lumMod val="60000"/>
                        <a:lumOff val="40000"/>
                      </a:schemeClr>
                    </a:solidFill>
                  </a:tcPr>
                </a:tc>
                <a:tc vMerge="1">
                  <a:txBody>
                    <a:bodyPr/>
                    <a:lstStyle/>
                    <a:p>
                      <a:endParaRPr lang="en-GB" dirty="0"/>
                    </a:p>
                  </a:txBody>
                  <a:tcPr>
                    <a:solidFill>
                      <a:schemeClr val="accent1">
                        <a:lumMod val="60000"/>
                        <a:lumOff val="40000"/>
                      </a:schemeClr>
                    </a:solidFill>
                  </a:tcPr>
                </a:tc>
                <a:tc vMerge="1">
                  <a:txBody>
                    <a:bodyPr/>
                    <a:lstStyle/>
                    <a:p>
                      <a:endParaRPr lang="en-GB" dirty="0"/>
                    </a:p>
                  </a:txBody>
                  <a:tcPr>
                    <a:solidFill>
                      <a:schemeClr val="accent1">
                        <a:lumMod val="60000"/>
                        <a:lumOff val="40000"/>
                      </a:schemeClr>
                    </a:solidFill>
                  </a:tcPr>
                </a:tc>
                <a:tc vMerge="1">
                  <a:txBody>
                    <a:bodyPr/>
                    <a:lstStyle/>
                    <a:p>
                      <a:endParaRPr lang="en-GB" dirty="0"/>
                    </a:p>
                  </a:txBody>
                  <a:tcPr>
                    <a:solidFill>
                      <a:schemeClr val="accent1">
                        <a:lumMod val="60000"/>
                        <a:lumOff val="40000"/>
                      </a:schemeClr>
                    </a:solidFill>
                  </a:tcPr>
                </a:tc>
                <a:extLst>
                  <a:ext uri="{0D108BD9-81ED-4DB2-BD59-A6C34878D82A}">
                    <a16:rowId xmlns:a16="http://schemas.microsoft.com/office/drawing/2014/main" val="285882025"/>
                  </a:ext>
                </a:extLst>
              </a:tr>
            </a:tbl>
          </a:graphicData>
        </a:graphic>
      </p:graphicFrame>
      <p:sp>
        <p:nvSpPr>
          <p:cNvPr id="3" name="TextBox 2">
            <a:extLst>
              <a:ext uri="{FF2B5EF4-FFF2-40B4-BE49-F238E27FC236}">
                <a16:creationId xmlns:a16="http://schemas.microsoft.com/office/drawing/2014/main" id="{3759A57E-CE45-5B75-8853-9CE0FC315C12}"/>
              </a:ext>
            </a:extLst>
          </p:cNvPr>
          <p:cNvSpPr txBox="1"/>
          <p:nvPr/>
        </p:nvSpPr>
        <p:spPr>
          <a:xfrm>
            <a:off x="7731844" y="911377"/>
            <a:ext cx="4190619" cy="5016758"/>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most frequent presentations at A&amp;E by population segment across the life course are listed. Of note:</a:t>
            </a:r>
          </a:p>
          <a:p>
            <a:pPr marL="285750" indent="-285750">
              <a:buFont typeface="Arial" panose="020B0604020202020204" pitchFamily="34" charset="0"/>
              <a:buChar char="•"/>
            </a:pPr>
            <a:r>
              <a:rPr lang="en-GB" sz="1600" dirty="0"/>
              <a:t>One third (30.4%) of healthy infants attend A&amp;E with a fever. </a:t>
            </a:r>
          </a:p>
          <a:p>
            <a:pPr marL="285750" indent="-285750">
              <a:buFont typeface="Arial" panose="020B0604020202020204" pitchFamily="34" charset="0"/>
              <a:buChar char="•"/>
            </a:pPr>
            <a:r>
              <a:rPr lang="en-GB" sz="1600" dirty="0"/>
              <a:t>In teenagers in population segments living with illness and lower complexity, in addition to acute injury and illness presentations that expect, 2.2% of presentations were coded as feeling depressed.</a:t>
            </a:r>
          </a:p>
          <a:p>
            <a:pPr marL="285750" indent="-285750">
              <a:buFont typeface="Arial" panose="020B0604020202020204" pitchFamily="34" charset="0"/>
              <a:buChar char="•"/>
            </a:pPr>
            <a:r>
              <a:rPr lang="en-GB" sz="1600" dirty="0"/>
              <a:t>Amongst young adults (19-40 years) in the advanced disease and complexity segment, substance misuse accounted for 3.2% of A&amp;E attendances. This segment accounts for not just physical and mental health complexity, but also social factors.</a:t>
            </a:r>
          </a:p>
          <a:p>
            <a:pPr marL="285750" indent="-285750">
              <a:buFont typeface="Arial" panose="020B0604020202020204" pitchFamily="34" charset="0"/>
              <a:buChar char="•"/>
            </a:pPr>
            <a:r>
              <a:rPr lang="en-GB" sz="1600" dirty="0"/>
              <a:t>Older adults (65+) in </a:t>
            </a:r>
            <a:r>
              <a:rPr lang="en-GB" sz="1600" dirty="0" err="1"/>
              <a:t>EoLFD</a:t>
            </a:r>
            <a:r>
              <a:rPr lang="en-GB" sz="1600" dirty="0"/>
              <a:t> many of the most frequent presentations reflect frailty crises (weakness 14.4%, unsteady gait (11.7%).</a:t>
            </a:r>
          </a:p>
        </p:txBody>
      </p:sp>
      <p:sp>
        <p:nvSpPr>
          <p:cNvPr id="4" name="TextBox 3">
            <a:extLst>
              <a:ext uri="{FF2B5EF4-FFF2-40B4-BE49-F238E27FC236}">
                <a16:creationId xmlns:a16="http://schemas.microsoft.com/office/drawing/2014/main" id="{CA7542F3-5640-03E7-9CB9-0559B9FE87C0}"/>
              </a:ext>
            </a:extLst>
          </p:cNvPr>
          <p:cNvSpPr txBox="1"/>
          <p:nvPr/>
        </p:nvSpPr>
        <p:spPr>
          <a:xfrm>
            <a:off x="3667027" y="5820298"/>
            <a:ext cx="4319165" cy="253916"/>
          </a:xfrm>
          <a:prstGeom prst="rect">
            <a:avLst/>
          </a:prstGeom>
          <a:noFill/>
        </p:spPr>
        <p:txBody>
          <a:bodyPr wrap="square" rtlCol="0">
            <a:spAutoFit/>
          </a:bodyPr>
          <a:lstStyle/>
          <a:p>
            <a:r>
              <a:rPr lang="en-GB" sz="1050" dirty="0"/>
              <a:t>Source: SUS data Jan 2021-July 2022 overlaid with segmentation model </a:t>
            </a:r>
          </a:p>
        </p:txBody>
      </p:sp>
    </p:spTree>
    <p:extLst>
      <p:ext uri="{BB962C8B-B14F-4D97-AF65-F5344CB8AC3E}">
        <p14:creationId xmlns:p14="http://schemas.microsoft.com/office/powerpoint/2010/main" val="2822278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4099-89BB-441B-8A21-36AE5E5933DD}"/>
              </a:ext>
            </a:extLst>
          </p:cNvPr>
          <p:cNvSpPr>
            <a:spLocks noGrp="1"/>
          </p:cNvSpPr>
          <p:nvPr>
            <p:ph type="title"/>
          </p:nvPr>
        </p:nvSpPr>
        <p:spPr/>
        <p:txBody>
          <a:bodyPr/>
          <a:lstStyle/>
          <a:p>
            <a:r>
              <a:rPr lang="en-GB" dirty="0">
                <a:latin typeface="Arial"/>
                <a:cs typeface="Arial"/>
              </a:rPr>
              <a:t>Who is at risk of attending A&amp;E</a:t>
            </a:r>
            <a:endParaRPr lang="en-GB" dirty="0">
              <a:solidFill>
                <a:srgbClr val="FF0000"/>
              </a:solidFill>
              <a:latin typeface="Arial"/>
              <a:cs typeface="Arial"/>
            </a:endParaRPr>
          </a:p>
        </p:txBody>
      </p:sp>
      <p:sp>
        <p:nvSpPr>
          <p:cNvPr id="4" name="TextBox 3">
            <a:extLst>
              <a:ext uri="{FF2B5EF4-FFF2-40B4-BE49-F238E27FC236}">
                <a16:creationId xmlns:a16="http://schemas.microsoft.com/office/drawing/2014/main" id="{B7D1EB11-7625-99AD-D01F-1DA32373CBCD}"/>
              </a:ext>
            </a:extLst>
          </p:cNvPr>
          <p:cNvSpPr txBox="1"/>
          <p:nvPr/>
        </p:nvSpPr>
        <p:spPr>
          <a:xfrm>
            <a:off x="349803" y="1028343"/>
            <a:ext cx="5535757"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cs typeface="Calibri"/>
              </a:rPr>
              <a:t>To determine patients at high risk of attending A&amp;E a machine learning model was applied to the segmentation dataset (1.25 million) and input features including demographic, diagnosis codes, prescribed medications, waitlist information, and environmental data (housing and proximity to healthcare) were ranked to identify the 30 most significant features that explained variance in requiring A&amp;E or not.  </a:t>
            </a:r>
          </a:p>
          <a:p>
            <a:pPr marL="285750" indent="-285750">
              <a:buFont typeface="Arial" panose="020B0604020202020204" pitchFamily="34" charset="0"/>
              <a:buChar char="•"/>
            </a:pPr>
            <a:r>
              <a:rPr lang="en-US" dirty="0">
                <a:cs typeface="Calibri"/>
              </a:rPr>
              <a:t>Secondary machine learning models were then used to classify patients based on these significant features. Substance misuse, distance to GPs and pharmacies, and prescribed medication were among the most significant predictive factors of A&amp;E attendance. </a:t>
            </a:r>
            <a:endParaRPr lang="en-GB" sz="1800" dirty="0">
              <a:latin typeface="Arial"/>
              <a:cs typeface="Arial"/>
            </a:endParaRPr>
          </a:p>
          <a:p>
            <a:pPr marL="285750" indent="-285750">
              <a:buFont typeface="Arial" panose="020B0604020202020204" pitchFamily="34" charset="0"/>
              <a:buChar char="•"/>
            </a:pPr>
            <a:r>
              <a:rPr lang="en-US" dirty="0">
                <a:cs typeface="Calibri"/>
              </a:rPr>
              <a:t>These </a:t>
            </a:r>
            <a:r>
              <a:rPr lang="en-US" dirty="0">
                <a:ea typeface="+mn-lt"/>
                <a:cs typeface="+mn-lt"/>
              </a:rPr>
              <a:t>predicted risk scores are used to estimate and describe the highest-risk (1.8%) cohorts of patients.</a:t>
            </a:r>
            <a:endParaRPr lang="en-US" dirty="0">
              <a:cs typeface="Calibri"/>
            </a:endParaRPr>
          </a:p>
          <a:p>
            <a:endParaRPr lang="en-US" dirty="0">
              <a:cs typeface="Calibri"/>
            </a:endParaRPr>
          </a:p>
        </p:txBody>
      </p:sp>
      <p:pic>
        <p:nvPicPr>
          <p:cNvPr id="10" name="Picture 4" descr="Chart, line chart&#10;&#10;Description automatically generated">
            <a:extLst>
              <a:ext uri="{FF2B5EF4-FFF2-40B4-BE49-F238E27FC236}">
                <a16:creationId xmlns:a16="http://schemas.microsoft.com/office/drawing/2014/main" id="{A9E76720-20CD-BC1E-4624-5493CDD220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0452" y="584892"/>
            <a:ext cx="3054386" cy="1446040"/>
          </a:xfrm>
          <a:prstGeom prst="rect">
            <a:avLst/>
          </a:prstGeom>
        </p:spPr>
      </p:pic>
      <p:pic>
        <p:nvPicPr>
          <p:cNvPr id="11" name="Picture 5" descr="Chart, line chart&#10;&#10;Description automatically generated">
            <a:extLst>
              <a:ext uri="{FF2B5EF4-FFF2-40B4-BE49-F238E27FC236}">
                <a16:creationId xmlns:a16="http://schemas.microsoft.com/office/drawing/2014/main" id="{8004C1B2-D75A-4A34-373F-75C6B7EB0C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0449" y="2161891"/>
            <a:ext cx="3054389" cy="1446041"/>
          </a:xfrm>
          <a:prstGeom prst="rect">
            <a:avLst/>
          </a:prstGeom>
        </p:spPr>
      </p:pic>
      <p:pic>
        <p:nvPicPr>
          <p:cNvPr id="12" name="Picture 8" descr="Chart, line chart&#10;&#10;Description automatically generated">
            <a:extLst>
              <a:ext uri="{FF2B5EF4-FFF2-40B4-BE49-F238E27FC236}">
                <a16:creationId xmlns:a16="http://schemas.microsoft.com/office/drawing/2014/main" id="{EBCDED56-B5B9-FABB-B624-C9D23E842F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1253" y="589536"/>
            <a:ext cx="3109199" cy="1471991"/>
          </a:xfrm>
          <a:prstGeom prst="rect">
            <a:avLst/>
          </a:prstGeom>
        </p:spPr>
      </p:pic>
      <p:pic>
        <p:nvPicPr>
          <p:cNvPr id="14" name="Picture 10" descr="Chart, line chart&#10;&#10;Description automatically generated">
            <a:extLst>
              <a:ext uri="{FF2B5EF4-FFF2-40B4-BE49-F238E27FC236}">
                <a16:creationId xmlns:a16="http://schemas.microsoft.com/office/drawing/2014/main" id="{A5A47582-1BC0-454F-C13F-DFF74BC99C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2711" y="2135537"/>
            <a:ext cx="3186281" cy="1498750"/>
          </a:xfrm>
          <a:prstGeom prst="rect">
            <a:avLst/>
          </a:prstGeom>
        </p:spPr>
      </p:pic>
      <p:sp>
        <p:nvSpPr>
          <p:cNvPr id="16" name="TextBox 15">
            <a:extLst>
              <a:ext uri="{FF2B5EF4-FFF2-40B4-BE49-F238E27FC236}">
                <a16:creationId xmlns:a16="http://schemas.microsoft.com/office/drawing/2014/main" id="{69CE2426-AA65-1EF9-0FFA-40CC9A8BBC78}"/>
              </a:ext>
            </a:extLst>
          </p:cNvPr>
          <p:cNvSpPr txBox="1"/>
          <p:nvPr/>
        </p:nvSpPr>
        <p:spPr>
          <a:xfrm>
            <a:off x="5885560" y="3808865"/>
            <a:ext cx="6096000" cy="1754326"/>
          </a:xfrm>
          <a:prstGeom prst="rect">
            <a:avLst/>
          </a:prstGeom>
          <a:noFill/>
        </p:spPr>
        <p:txBody>
          <a:bodyPr wrap="square">
            <a:spAutoFit/>
          </a:bodyPr>
          <a:lstStyle/>
          <a:p>
            <a:pPr marL="285750" indent="-285750">
              <a:buFont typeface="Arial"/>
              <a:buChar char="•"/>
            </a:pPr>
            <a:r>
              <a:rPr lang="en-US" dirty="0">
                <a:cs typeface="Calibri"/>
              </a:rPr>
              <a:t>Certain features were more prevalent in cohorts identified as high risk of A&amp;E attendance compared to general ICS population include:</a:t>
            </a:r>
          </a:p>
          <a:p>
            <a:pPr marL="742950" lvl="1" indent="-285750">
              <a:buFont typeface="Arial"/>
              <a:buChar char="•"/>
            </a:pPr>
            <a:r>
              <a:rPr lang="en-US" dirty="0">
                <a:cs typeface="Calibri"/>
              </a:rPr>
              <a:t>cardiac disease and stroke for all ages</a:t>
            </a:r>
          </a:p>
          <a:p>
            <a:pPr marL="742950" lvl="1" indent="-285750">
              <a:buFont typeface="Arial"/>
              <a:buChar char="•"/>
            </a:pPr>
            <a:r>
              <a:rPr lang="en-US" dirty="0">
                <a:ea typeface="+mn-lt"/>
                <a:cs typeface="+mn-lt"/>
              </a:rPr>
              <a:t>mental long-term conditions, particularly suicide and serious mental illness in teenagers/young adults</a:t>
            </a:r>
          </a:p>
        </p:txBody>
      </p:sp>
      <p:sp>
        <p:nvSpPr>
          <p:cNvPr id="17" name="TextBox 16">
            <a:extLst>
              <a:ext uri="{FF2B5EF4-FFF2-40B4-BE49-F238E27FC236}">
                <a16:creationId xmlns:a16="http://schemas.microsoft.com/office/drawing/2014/main" id="{85269855-9259-B35E-0F92-A5C15B52A8A6}"/>
              </a:ext>
            </a:extLst>
          </p:cNvPr>
          <p:cNvSpPr txBox="1"/>
          <p:nvPr/>
        </p:nvSpPr>
        <p:spPr>
          <a:xfrm>
            <a:off x="10447643" y="3618587"/>
            <a:ext cx="2338337" cy="276999"/>
          </a:xfrm>
          <a:prstGeom prst="rect">
            <a:avLst/>
          </a:prstGeom>
          <a:noFill/>
        </p:spPr>
        <p:txBody>
          <a:bodyPr wrap="square" rtlCol="0">
            <a:spAutoFit/>
          </a:bodyPr>
          <a:lstStyle/>
          <a:p>
            <a:r>
              <a:rPr lang="en-GB" sz="1200" dirty="0"/>
              <a:t>Credit: </a:t>
            </a:r>
            <a:r>
              <a:rPr lang="en-GB" sz="1200" dirty="0" err="1"/>
              <a:t>Rushabh</a:t>
            </a:r>
            <a:r>
              <a:rPr lang="en-GB" sz="1200" dirty="0"/>
              <a:t> Shah</a:t>
            </a:r>
          </a:p>
        </p:txBody>
      </p:sp>
    </p:spTree>
    <p:extLst>
      <p:ext uri="{BB962C8B-B14F-4D97-AF65-F5344CB8AC3E}">
        <p14:creationId xmlns:p14="http://schemas.microsoft.com/office/powerpoint/2010/main" val="3156540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DDBB69-3CDF-4D4B-95A3-B6903DAB1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556279" y="1724555"/>
            <a:ext cx="6172413" cy="3636339"/>
          </a:xfrm>
          <a:prstGeom prst="rect">
            <a:avLst/>
          </a:prstGeom>
          <a:noFill/>
        </p:spPr>
      </p:pic>
      <p:sp>
        <p:nvSpPr>
          <p:cNvPr id="5" name="Title 1">
            <a:extLst>
              <a:ext uri="{FF2B5EF4-FFF2-40B4-BE49-F238E27FC236}">
                <a16:creationId xmlns:a16="http://schemas.microsoft.com/office/drawing/2014/main" id="{939474BE-CC11-4467-B5B8-222032533181}"/>
              </a:ext>
            </a:extLst>
          </p:cNvPr>
          <p:cNvSpPr txBox="1">
            <a:spLocks/>
          </p:cNvSpPr>
          <p:nvPr/>
        </p:nvSpPr>
        <p:spPr>
          <a:xfrm>
            <a:off x="453600" y="398992"/>
            <a:ext cx="11368102"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r>
              <a:rPr lang="en-GB" dirty="0">
                <a:latin typeface="Arial"/>
                <a:cs typeface="Arial"/>
              </a:rPr>
              <a:t>Using AI to predict the risk of A&amp;E attendance</a:t>
            </a:r>
            <a:br>
              <a:rPr lang="en-GB" dirty="0"/>
            </a:br>
            <a:endParaRPr lang="en-GB" dirty="0">
              <a:solidFill>
                <a:srgbClr val="FF0000"/>
              </a:solidFill>
              <a:latin typeface="Arial"/>
              <a:cs typeface="Arial"/>
            </a:endParaRPr>
          </a:p>
        </p:txBody>
      </p:sp>
      <p:sp>
        <p:nvSpPr>
          <p:cNvPr id="8" name="TextBox 7">
            <a:extLst>
              <a:ext uri="{FF2B5EF4-FFF2-40B4-BE49-F238E27FC236}">
                <a16:creationId xmlns:a16="http://schemas.microsoft.com/office/drawing/2014/main" id="{4D439294-970A-46FD-B996-15F9873F9005}"/>
              </a:ext>
            </a:extLst>
          </p:cNvPr>
          <p:cNvSpPr txBox="1"/>
          <p:nvPr/>
        </p:nvSpPr>
        <p:spPr>
          <a:xfrm>
            <a:off x="10236400" y="5342376"/>
            <a:ext cx="2338337" cy="276999"/>
          </a:xfrm>
          <a:prstGeom prst="rect">
            <a:avLst/>
          </a:prstGeom>
          <a:noFill/>
        </p:spPr>
        <p:txBody>
          <a:bodyPr wrap="square" rtlCol="0">
            <a:spAutoFit/>
          </a:bodyPr>
          <a:lstStyle/>
          <a:p>
            <a:r>
              <a:rPr lang="en-GB" sz="1200" dirty="0"/>
              <a:t>Credit: </a:t>
            </a:r>
            <a:r>
              <a:rPr lang="en-GB" sz="1200" dirty="0" err="1"/>
              <a:t>Rushabh</a:t>
            </a:r>
            <a:r>
              <a:rPr lang="en-GB" sz="1200" dirty="0"/>
              <a:t> Shah</a:t>
            </a:r>
          </a:p>
        </p:txBody>
      </p:sp>
      <p:sp>
        <p:nvSpPr>
          <p:cNvPr id="3" name="TextBox 2">
            <a:extLst>
              <a:ext uri="{FF2B5EF4-FFF2-40B4-BE49-F238E27FC236}">
                <a16:creationId xmlns:a16="http://schemas.microsoft.com/office/drawing/2014/main" id="{C07E3EB8-5FDC-3A52-B601-2161B6576E98}"/>
              </a:ext>
            </a:extLst>
          </p:cNvPr>
          <p:cNvSpPr txBox="1"/>
          <p:nvPr/>
        </p:nvSpPr>
        <p:spPr>
          <a:xfrm>
            <a:off x="391002" y="1093372"/>
            <a:ext cx="5165277" cy="5078313"/>
          </a:xfrm>
          <a:prstGeom prst="rect">
            <a:avLst/>
          </a:prstGeom>
          <a:noFill/>
        </p:spPr>
        <p:txBody>
          <a:bodyPr wrap="square" rtlCol="0">
            <a:spAutoFit/>
          </a:bodyPr>
          <a:lstStyle/>
          <a:p>
            <a:pPr marL="285750" indent="-285750">
              <a:buFont typeface="Arial" panose="020B0604020202020204" pitchFamily="34" charset="0"/>
              <a:buChar char="•"/>
            </a:pPr>
            <a:r>
              <a:rPr lang="en-GB" dirty="0"/>
              <a:t>This figure shows a summary of the risk groups for attending A&amp;E in the next 12 months. In the high-risk cohorts (1.8% of patients who are at highest risk of attending A&amp;E) identified across the life course include:</a:t>
            </a:r>
          </a:p>
          <a:p>
            <a:pPr marL="742950" lvl="1" indent="-285750">
              <a:buFont typeface="Arial" panose="020B0604020202020204" pitchFamily="34" charset="0"/>
              <a:buChar char="•"/>
            </a:pPr>
            <a:r>
              <a:rPr lang="en-GB" dirty="0"/>
              <a:t>young children (less than 3 years old) who present with wheeze and breathlessness</a:t>
            </a:r>
          </a:p>
          <a:p>
            <a:pPr marL="742950" lvl="1" indent="-285750">
              <a:buFont typeface="Arial" panose="020B0604020202020204" pitchFamily="34" charset="0"/>
              <a:buChar char="•"/>
            </a:pPr>
            <a:r>
              <a:rPr lang="en-GB" dirty="0"/>
              <a:t>working age adults with complex issues such as substance misuse, mental health problems, and social issues</a:t>
            </a:r>
          </a:p>
          <a:p>
            <a:pPr marL="742950" lvl="1" indent="-285750">
              <a:buFont typeface="Arial" panose="020B0604020202020204" pitchFamily="34" charset="0"/>
              <a:buChar char="•"/>
            </a:pPr>
            <a:r>
              <a:rPr lang="en-GB" dirty="0"/>
              <a:t>older frail population with history of falls, stroke and memory/cognitive problems and end-stage disease</a:t>
            </a:r>
          </a:p>
          <a:p>
            <a:pPr marL="285750" indent="-285750">
              <a:buFont typeface="Arial" panose="020B0604020202020204" pitchFamily="34" charset="0"/>
              <a:buChar char="•"/>
            </a:pPr>
            <a:r>
              <a:rPr lang="en-GB" dirty="0"/>
              <a:t>Opportunities to use this to identify ‘rising risk’ cohorts of patients for proactive multidisciplinary team case management to avoid A&amp;E attendances and acute admissions.</a:t>
            </a:r>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8FD4F1C9-44ED-F7FD-EBC7-281EE0E6B2E9}"/>
              </a:ext>
            </a:extLst>
          </p:cNvPr>
          <p:cNvSpPr txBox="1"/>
          <p:nvPr/>
        </p:nvSpPr>
        <p:spPr>
          <a:xfrm>
            <a:off x="5498646" y="1157099"/>
            <a:ext cx="6287678" cy="543162"/>
          </a:xfrm>
          <a:prstGeom prst="rect">
            <a:avLst/>
          </a:prstGeom>
          <a:noFill/>
        </p:spPr>
        <p:txBody>
          <a:bodyPr wrap="square">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Features of cohorts of patients in HWE categorised by risk of requiring A&amp;E using artificial intelligence. </a:t>
            </a:r>
          </a:p>
        </p:txBody>
      </p:sp>
    </p:spTree>
    <p:extLst>
      <p:ext uri="{BB962C8B-B14F-4D97-AF65-F5344CB8AC3E}">
        <p14:creationId xmlns:p14="http://schemas.microsoft.com/office/powerpoint/2010/main" val="911137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5952-259D-10B8-B436-EFB65F2228AD}"/>
              </a:ext>
            </a:extLst>
          </p:cNvPr>
          <p:cNvSpPr>
            <a:spLocks noGrp="1"/>
          </p:cNvSpPr>
          <p:nvPr>
            <p:ph type="title"/>
          </p:nvPr>
        </p:nvSpPr>
        <p:spPr/>
        <p:txBody>
          <a:bodyPr/>
          <a:lstStyle/>
          <a:p>
            <a:r>
              <a:rPr lang="en-GB" dirty="0"/>
              <a:t>UEC activity in HWE: Emergency admissions per 100,000</a:t>
            </a:r>
          </a:p>
        </p:txBody>
      </p:sp>
      <p:pic>
        <p:nvPicPr>
          <p:cNvPr id="7" name="Picture 6" descr="A picture containing text, screenshot, line, plot&#10;&#10;Description automatically generated">
            <a:extLst>
              <a:ext uri="{FF2B5EF4-FFF2-40B4-BE49-F238E27FC236}">
                <a16:creationId xmlns:a16="http://schemas.microsoft.com/office/drawing/2014/main" id="{DD5314E9-9443-A731-2A13-8555B7C28E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414" y="1475654"/>
            <a:ext cx="8572740" cy="3906692"/>
          </a:xfrm>
          <a:prstGeom prst="rect">
            <a:avLst/>
          </a:prstGeom>
        </p:spPr>
      </p:pic>
      <p:sp>
        <p:nvSpPr>
          <p:cNvPr id="9" name="Arrow: Down 8">
            <a:extLst>
              <a:ext uri="{FF2B5EF4-FFF2-40B4-BE49-F238E27FC236}">
                <a16:creationId xmlns:a16="http://schemas.microsoft.com/office/drawing/2014/main" id="{27EED0FA-A312-8772-9931-85F0EF6698C2}"/>
              </a:ext>
            </a:extLst>
          </p:cNvPr>
          <p:cNvSpPr/>
          <p:nvPr/>
        </p:nvSpPr>
        <p:spPr>
          <a:xfrm>
            <a:off x="1845556" y="2439652"/>
            <a:ext cx="208147" cy="69489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C320F273-80A4-903B-ADD8-A49AE865C328}"/>
              </a:ext>
            </a:extLst>
          </p:cNvPr>
          <p:cNvSpPr/>
          <p:nvPr/>
        </p:nvSpPr>
        <p:spPr>
          <a:xfrm>
            <a:off x="2827471" y="2368408"/>
            <a:ext cx="208147" cy="69489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8788A44E-030B-4E99-1022-8D157DA2E2C1}"/>
              </a:ext>
            </a:extLst>
          </p:cNvPr>
          <p:cNvSpPr/>
          <p:nvPr/>
        </p:nvSpPr>
        <p:spPr>
          <a:xfrm>
            <a:off x="3460391" y="2368407"/>
            <a:ext cx="208147" cy="69489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BA203ED-D62F-494A-B3DB-DD0C94FF88A5}"/>
              </a:ext>
            </a:extLst>
          </p:cNvPr>
          <p:cNvSpPr txBox="1"/>
          <p:nvPr/>
        </p:nvSpPr>
        <p:spPr>
          <a:xfrm>
            <a:off x="1770495" y="1968296"/>
            <a:ext cx="1326311" cy="397205"/>
          </a:xfrm>
          <a:prstGeom prst="rect">
            <a:avLst/>
          </a:prstGeom>
          <a:noFill/>
        </p:spPr>
        <p:txBody>
          <a:bodyPr wrap="square" rtlCol="0">
            <a:spAutoFit/>
          </a:bodyPr>
          <a:lstStyle/>
          <a:p>
            <a:r>
              <a:rPr lang="en-GB" sz="1000" dirty="0"/>
              <a:t>ENH</a:t>
            </a:r>
          </a:p>
          <a:p>
            <a:r>
              <a:rPr lang="en-GB" sz="1000" dirty="0"/>
              <a:t>6,127</a:t>
            </a:r>
          </a:p>
        </p:txBody>
      </p:sp>
      <p:sp>
        <p:nvSpPr>
          <p:cNvPr id="13" name="TextBox 12">
            <a:extLst>
              <a:ext uri="{FF2B5EF4-FFF2-40B4-BE49-F238E27FC236}">
                <a16:creationId xmlns:a16="http://schemas.microsoft.com/office/drawing/2014/main" id="{9F131EB9-49BC-E1F5-6048-4C6B54C2CFF5}"/>
              </a:ext>
            </a:extLst>
          </p:cNvPr>
          <p:cNvSpPr txBox="1"/>
          <p:nvPr/>
        </p:nvSpPr>
        <p:spPr>
          <a:xfrm>
            <a:off x="2751621" y="1968298"/>
            <a:ext cx="1325407" cy="400110"/>
          </a:xfrm>
          <a:prstGeom prst="rect">
            <a:avLst/>
          </a:prstGeom>
          <a:noFill/>
        </p:spPr>
        <p:txBody>
          <a:bodyPr wrap="square" rtlCol="0">
            <a:spAutoFit/>
          </a:bodyPr>
          <a:lstStyle/>
          <a:p>
            <a:r>
              <a:rPr lang="en-GB" sz="1000" dirty="0"/>
              <a:t>WE</a:t>
            </a:r>
          </a:p>
          <a:p>
            <a:r>
              <a:rPr lang="en-GB" sz="1000" dirty="0"/>
              <a:t>6,491</a:t>
            </a:r>
          </a:p>
        </p:txBody>
      </p:sp>
      <p:sp>
        <p:nvSpPr>
          <p:cNvPr id="14" name="TextBox 13">
            <a:extLst>
              <a:ext uri="{FF2B5EF4-FFF2-40B4-BE49-F238E27FC236}">
                <a16:creationId xmlns:a16="http://schemas.microsoft.com/office/drawing/2014/main" id="{AB3615F1-0948-5195-0127-6C5207C88645}"/>
              </a:ext>
            </a:extLst>
          </p:cNvPr>
          <p:cNvSpPr txBox="1"/>
          <p:nvPr/>
        </p:nvSpPr>
        <p:spPr>
          <a:xfrm>
            <a:off x="3370789" y="1968297"/>
            <a:ext cx="1212501" cy="397205"/>
          </a:xfrm>
          <a:prstGeom prst="rect">
            <a:avLst/>
          </a:prstGeom>
          <a:noFill/>
        </p:spPr>
        <p:txBody>
          <a:bodyPr wrap="square" rtlCol="0">
            <a:spAutoFit/>
          </a:bodyPr>
          <a:lstStyle/>
          <a:p>
            <a:r>
              <a:rPr lang="en-GB" sz="1000" dirty="0"/>
              <a:t>SWH</a:t>
            </a:r>
          </a:p>
          <a:p>
            <a:r>
              <a:rPr lang="en-GB" sz="1000" dirty="0"/>
              <a:t>6,541</a:t>
            </a:r>
          </a:p>
        </p:txBody>
      </p:sp>
      <p:sp>
        <p:nvSpPr>
          <p:cNvPr id="3" name="TextBox 2">
            <a:extLst>
              <a:ext uri="{FF2B5EF4-FFF2-40B4-BE49-F238E27FC236}">
                <a16:creationId xmlns:a16="http://schemas.microsoft.com/office/drawing/2014/main" id="{E2B7D54C-6759-9773-C3DB-FA0F284B4DD7}"/>
              </a:ext>
            </a:extLst>
          </p:cNvPr>
          <p:cNvSpPr txBox="1"/>
          <p:nvPr/>
        </p:nvSpPr>
        <p:spPr>
          <a:xfrm>
            <a:off x="9144000" y="1261241"/>
            <a:ext cx="2594400" cy="2585323"/>
          </a:xfrm>
          <a:prstGeom prst="rect">
            <a:avLst/>
          </a:prstGeom>
          <a:noFill/>
        </p:spPr>
        <p:txBody>
          <a:bodyPr wrap="square" rtlCol="0">
            <a:spAutoFit/>
          </a:bodyPr>
          <a:lstStyle/>
          <a:p>
            <a:r>
              <a:rPr lang="en-GB" dirty="0"/>
              <a:t>The rate of non-elective (emergency) admissions in HWE is lower than the national median.</a:t>
            </a:r>
          </a:p>
          <a:p>
            <a:r>
              <a:rPr lang="en-GB" dirty="0"/>
              <a:t>The lowest emergency admissions are seen in East &amp; North Hertfordshire (quartile 1).</a:t>
            </a:r>
          </a:p>
          <a:p>
            <a:endParaRPr lang="en-GB" dirty="0"/>
          </a:p>
        </p:txBody>
      </p:sp>
      <p:sp>
        <p:nvSpPr>
          <p:cNvPr id="5" name="TextBox 4">
            <a:extLst>
              <a:ext uri="{FF2B5EF4-FFF2-40B4-BE49-F238E27FC236}">
                <a16:creationId xmlns:a16="http://schemas.microsoft.com/office/drawing/2014/main" id="{99A7D193-FFA0-D906-F796-3ED9E0A0EBD1}"/>
              </a:ext>
            </a:extLst>
          </p:cNvPr>
          <p:cNvSpPr txBox="1"/>
          <p:nvPr/>
        </p:nvSpPr>
        <p:spPr>
          <a:xfrm>
            <a:off x="760304" y="1130801"/>
            <a:ext cx="8383696" cy="307777"/>
          </a:xfrm>
          <a:prstGeom prst="rect">
            <a:avLst/>
          </a:prstGeom>
          <a:noFill/>
        </p:spPr>
        <p:txBody>
          <a:bodyPr wrap="square">
            <a:spAutoFit/>
          </a:bodyPr>
          <a:lstStyle/>
          <a:p>
            <a:r>
              <a:rPr lang="en-GB" sz="1400" dirty="0"/>
              <a:t>Non-elective (emergency) admissions per 100,000 population Q3 2022 to Q3 2023, national distribution</a:t>
            </a:r>
          </a:p>
        </p:txBody>
      </p:sp>
    </p:spTree>
    <p:extLst>
      <p:ext uri="{BB962C8B-B14F-4D97-AF65-F5344CB8AC3E}">
        <p14:creationId xmlns:p14="http://schemas.microsoft.com/office/powerpoint/2010/main" val="382531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9367F-328A-CC39-F37B-C64C3C64C798}"/>
              </a:ext>
            </a:extLst>
          </p:cNvPr>
          <p:cNvSpPr>
            <a:spLocks noGrp="1"/>
          </p:cNvSpPr>
          <p:nvPr>
            <p:ph type="title"/>
          </p:nvPr>
        </p:nvSpPr>
        <p:spPr/>
        <p:txBody>
          <a:bodyPr/>
          <a:lstStyle/>
          <a:p>
            <a:r>
              <a:rPr lang="en-GB" dirty="0"/>
              <a:t>Acknowledgements</a:t>
            </a:r>
          </a:p>
        </p:txBody>
      </p:sp>
      <p:sp>
        <p:nvSpPr>
          <p:cNvPr id="3" name="Content Placeholder 2">
            <a:extLst>
              <a:ext uri="{FF2B5EF4-FFF2-40B4-BE49-F238E27FC236}">
                <a16:creationId xmlns:a16="http://schemas.microsoft.com/office/drawing/2014/main" id="{5D4CA60B-752D-0D0E-D14E-79E81C991CEF}"/>
              </a:ext>
            </a:extLst>
          </p:cNvPr>
          <p:cNvSpPr>
            <a:spLocks noGrp="1"/>
          </p:cNvSpPr>
          <p:nvPr>
            <p:ph idx="1"/>
          </p:nvPr>
        </p:nvSpPr>
        <p:spPr>
          <a:xfrm>
            <a:off x="453600" y="1690688"/>
            <a:ext cx="11738400" cy="4318225"/>
          </a:xfrm>
        </p:spPr>
        <p:txBody>
          <a:bodyPr numCol="2">
            <a:normAutofit fontScale="55000" lnSpcReduction="20000"/>
          </a:bodyPr>
          <a:lstStyle/>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Dr Rachel Joyce, Medical Director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Dr Sam Williamson, Assistant Medical Director HWE ICB </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Charlotte Mullins, Population Health Management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Delyth Ford, Population Health Management HWE ICB</a:t>
            </a:r>
          </a:p>
          <a:p>
            <a:pPr marL="0">
              <a:lnSpc>
                <a:spcPct val="107000"/>
              </a:lnSpc>
              <a:spcBef>
                <a:spcPts val="0"/>
              </a:spcBef>
              <a:spcAft>
                <a:spcPts val="0"/>
              </a:spcAft>
            </a:pPr>
            <a:r>
              <a:rPr lang="en-GB" sz="3300" dirty="0" err="1">
                <a:effectLst/>
                <a:latin typeface="Calibri" panose="020F0502020204030204" pitchFamily="34" charset="0"/>
                <a:ea typeface="Calibri" panose="020F0502020204030204" pitchFamily="34" charset="0"/>
                <a:cs typeface="Times New Roman" panose="02020603050405020304" pitchFamily="18" charset="0"/>
              </a:rPr>
              <a:t>Rushabh</a:t>
            </a:r>
            <a:r>
              <a:rPr lang="en-GB" sz="3300" dirty="0">
                <a:effectLst/>
                <a:latin typeface="Calibri" panose="020F0502020204030204" pitchFamily="34" charset="0"/>
                <a:ea typeface="Calibri" panose="020F0502020204030204" pitchFamily="34" charset="0"/>
                <a:cs typeface="Times New Roman" panose="02020603050405020304" pitchFamily="18" charset="0"/>
              </a:rPr>
              <a:t> Shah, Data Analyst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Elizabeth Disney, Director of Operations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Phillip </a:t>
            </a:r>
            <a:r>
              <a:rPr lang="en-GB" sz="3300" dirty="0" err="1">
                <a:effectLst/>
                <a:latin typeface="Calibri" panose="020F0502020204030204" pitchFamily="34" charset="0"/>
                <a:ea typeface="Calibri" panose="020F0502020204030204" pitchFamily="34" charset="0"/>
                <a:cs typeface="Times New Roman" panose="02020603050405020304" pitchFamily="18" charset="0"/>
              </a:rPr>
              <a:t>Lumbard</a:t>
            </a:r>
            <a:r>
              <a:rPr lang="en-GB" sz="3300" dirty="0">
                <a:effectLst/>
                <a:latin typeface="Calibri" panose="020F0502020204030204" pitchFamily="34" charset="0"/>
                <a:ea typeface="Calibri" panose="020F0502020204030204" pitchFamily="34" charset="0"/>
                <a:cs typeface="Times New Roman" panose="02020603050405020304" pitchFamily="18" charset="0"/>
              </a:rPr>
              <a:t>, Assistant Director East &amp; North – Urgent Care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Ian Armitage, Programme Director – UEC &amp; System Resilience, S&amp;W Herts Place,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Michelle </a:t>
            </a:r>
            <a:r>
              <a:rPr lang="en-GB" sz="3300" dirty="0" err="1">
                <a:effectLst/>
                <a:latin typeface="Calibri" panose="020F0502020204030204" pitchFamily="34" charset="0"/>
                <a:ea typeface="Calibri" panose="020F0502020204030204" pitchFamily="34" charset="0"/>
                <a:cs typeface="Times New Roman" panose="02020603050405020304" pitchFamily="18" charset="0"/>
              </a:rPr>
              <a:t>Bullman</a:t>
            </a:r>
            <a:r>
              <a:rPr lang="en-GB" sz="3300" dirty="0">
                <a:effectLst/>
                <a:latin typeface="Calibri" panose="020F0502020204030204" pitchFamily="34" charset="0"/>
                <a:ea typeface="Calibri" panose="020F0502020204030204" pitchFamily="34" charset="0"/>
                <a:cs typeface="Times New Roman" panose="02020603050405020304" pitchFamily="18" charset="0"/>
              </a:rPr>
              <a:t>, Assistant Director of System Resilience (Interim), West Essex,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Dr Elizabeth Kendrick, UEC clinical lead HWE ICB and Medical Director HCT</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Dr Vipul Parbat, UEC clinical lead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Dr Vishen </a:t>
            </a:r>
            <a:r>
              <a:rPr lang="en-GB" sz="3300" dirty="0" err="1">
                <a:effectLst/>
                <a:latin typeface="Calibri" panose="020F0502020204030204" pitchFamily="34" charset="0"/>
                <a:ea typeface="Calibri" panose="020F0502020204030204" pitchFamily="34" charset="0"/>
                <a:cs typeface="Times New Roman" panose="02020603050405020304" pitchFamily="18" charset="0"/>
              </a:rPr>
              <a:t>Ramkisson</a:t>
            </a:r>
            <a:r>
              <a:rPr lang="en-GB" sz="3300" dirty="0">
                <a:effectLst/>
                <a:latin typeface="Calibri" panose="020F0502020204030204" pitchFamily="34" charset="0"/>
                <a:ea typeface="Calibri" panose="020F0502020204030204" pitchFamily="34" charset="0"/>
                <a:cs typeface="Times New Roman" panose="02020603050405020304" pitchFamily="18" charset="0"/>
              </a:rPr>
              <a:t>, UEC clinical lead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Dr Rachel </a:t>
            </a:r>
            <a:r>
              <a:rPr lang="en-GB" sz="3300" dirty="0" err="1">
                <a:effectLst/>
                <a:latin typeface="Calibri" panose="020F0502020204030204" pitchFamily="34" charset="0"/>
                <a:ea typeface="Calibri" panose="020F0502020204030204" pitchFamily="34" charset="0"/>
                <a:cs typeface="Times New Roman" panose="02020603050405020304" pitchFamily="18" charset="0"/>
              </a:rPr>
              <a:t>Hoey</a:t>
            </a:r>
            <a:r>
              <a:rPr lang="en-GB" sz="3300" dirty="0">
                <a:effectLst/>
                <a:latin typeface="Calibri" panose="020F0502020204030204" pitchFamily="34" charset="0"/>
                <a:ea typeface="Calibri" panose="020F0502020204030204" pitchFamily="34" charset="0"/>
                <a:cs typeface="Times New Roman" panose="02020603050405020304" pitchFamily="18" charset="0"/>
              </a:rPr>
              <a:t>, UEC clinical lead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Aurelie </a:t>
            </a:r>
            <a:r>
              <a:rPr lang="en-GB" sz="3300" dirty="0" err="1">
                <a:effectLst/>
                <a:latin typeface="Calibri" panose="020F0502020204030204" pitchFamily="34" charset="0"/>
                <a:ea typeface="Calibri" panose="020F0502020204030204" pitchFamily="34" charset="0"/>
                <a:cs typeface="Times New Roman" panose="02020603050405020304" pitchFamily="18" charset="0"/>
              </a:rPr>
              <a:t>Frantschi</a:t>
            </a:r>
            <a:r>
              <a:rPr lang="en-GB" sz="3300" dirty="0">
                <a:effectLst/>
                <a:latin typeface="Calibri" panose="020F0502020204030204" pitchFamily="34" charset="0"/>
                <a:ea typeface="Calibri" panose="020F0502020204030204" pitchFamily="34" charset="0"/>
                <a:cs typeface="Times New Roman" panose="02020603050405020304" pitchFamily="18" charset="0"/>
              </a:rPr>
              <a:t>, Business Intelligence PHM &amp; Transformation Lead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Carl Bates, Business Intelligence HWE ICB</a:t>
            </a:r>
          </a:p>
          <a:p>
            <a:pPr marL="0">
              <a:lnSpc>
                <a:spcPct val="107000"/>
              </a:lnSpc>
              <a:spcBef>
                <a:spcPts val="0"/>
              </a:spcBef>
              <a:spcAft>
                <a:spcPts val="0"/>
              </a:spcAft>
            </a:pPr>
            <a:r>
              <a:rPr lang="en-GB" sz="3300" dirty="0">
                <a:latin typeface="Calibri" panose="020F0502020204030204" pitchFamily="34" charset="0"/>
                <a:ea typeface="Calibri" panose="020F0502020204030204" pitchFamily="34" charset="0"/>
                <a:cs typeface="Times New Roman" panose="02020603050405020304" pitchFamily="18" charset="0"/>
              </a:rPr>
              <a:t>Jaron Inward, </a:t>
            </a:r>
            <a:r>
              <a:rPr lang="en-GB" sz="3300" dirty="0">
                <a:latin typeface="+mn-lt"/>
              </a:rPr>
              <a:t>Senior PHM &amp; Intelligence Champion Manager</a:t>
            </a:r>
            <a:endParaRPr lang="en-GB" sz="3300" dirty="0">
              <a:latin typeface="+mn-lt"/>
              <a:ea typeface="Calibri" panose="020F0502020204030204" pitchFamily="34" charset="0"/>
              <a:cs typeface="Times New Roman" panose="02020603050405020304" pitchFamily="18" charset="0"/>
            </a:endParaRPr>
          </a:p>
          <a:p>
            <a:pPr marL="0">
              <a:lnSpc>
                <a:spcPct val="107000"/>
              </a:lnSpc>
              <a:spcBef>
                <a:spcPts val="0"/>
              </a:spcBef>
              <a:spcAft>
                <a:spcPts val="0"/>
              </a:spcAft>
            </a:pPr>
            <a:r>
              <a:rPr lang="en-GB" sz="3300" dirty="0">
                <a:latin typeface="Calibri" panose="020F0502020204030204" pitchFamily="34" charset="0"/>
                <a:ea typeface="Calibri" panose="020F0502020204030204" pitchFamily="34" charset="0"/>
                <a:cs typeface="Times New Roman" panose="02020603050405020304" pitchFamily="18" charset="0"/>
              </a:rPr>
              <a:t>Chris Langley, Senior Information Analyst HWE ICB</a:t>
            </a:r>
            <a:endParaRPr lang="en-GB" sz="33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Christine Chaffin, Frailty Programme Manager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Anna Benson, Mental Health Lead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Dr Heidi Bowring, Clinical Fellow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Dr Jasjot </a:t>
            </a:r>
            <a:r>
              <a:rPr lang="en-GB" sz="3300" dirty="0" err="1">
                <a:effectLst/>
                <a:latin typeface="Calibri" panose="020F0502020204030204" pitchFamily="34" charset="0"/>
                <a:ea typeface="Calibri" panose="020F0502020204030204" pitchFamily="34" charset="0"/>
                <a:cs typeface="Times New Roman" panose="02020603050405020304" pitchFamily="18" charset="0"/>
              </a:rPr>
              <a:t>Saund</a:t>
            </a:r>
            <a:r>
              <a:rPr lang="en-GB" sz="3300" dirty="0">
                <a:effectLst/>
                <a:latin typeface="Calibri" panose="020F0502020204030204" pitchFamily="34" charset="0"/>
                <a:ea typeface="Calibri" panose="020F0502020204030204" pitchFamily="34" charset="0"/>
                <a:cs typeface="Times New Roman" panose="02020603050405020304" pitchFamily="18" charset="0"/>
              </a:rPr>
              <a:t>, Clinical Fellow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Dr Khyati Patel, Clinical Fellow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Paul O’Hare, Programme Manager – Urgent Care HWE ICB</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All members of the HWE ICB UEC board who attended meetings, seminars and provided feedback and questions.</a:t>
            </a:r>
          </a:p>
          <a:p>
            <a:pPr marL="0">
              <a:lnSpc>
                <a:spcPct val="107000"/>
              </a:lnSpc>
              <a:spcBef>
                <a:spcPts val="0"/>
              </a:spcBef>
              <a:spcAft>
                <a:spcPts val="0"/>
              </a:spcAft>
            </a:pPr>
            <a:r>
              <a:rPr lang="en-GB" sz="3300" dirty="0">
                <a:effectLst/>
                <a:latin typeface="Calibri" panose="020F0502020204030204" pitchFamily="34" charset="0"/>
                <a:ea typeface="Calibri" panose="020F0502020204030204" pitchFamily="34" charset="0"/>
                <a:cs typeface="Times New Roman" panose="02020603050405020304" pitchFamily="18" charset="0"/>
              </a:rPr>
              <a:t>Colleagues at Hertfordshire County Council and Essex County Council </a:t>
            </a:r>
          </a:p>
          <a:p>
            <a:pPr marL="0">
              <a:spcBef>
                <a:spcPts val="0"/>
              </a:spcBef>
              <a:spcAft>
                <a:spcPts val="0"/>
              </a:spcAft>
            </a:pPr>
            <a:endParaRPr lang="en-GB" dirty="0"/>
          </a:p>
        </p:txBody>
      </p:sp>
      <p:sp>
        <p:nvSpPr>
          <p:cNvPr id="4" name="TextBox 3">
            <a:extLst>
              <a:ext uri="{FF2B5EF4-FFF2-40B4-BE49-F238E27FC236}">
                <a16:creationId xmlns:a16="http://schemas.microsoft.com/office/drawing/2014/main" id="{108A40BC-9CC2-4F6B-3BBD-6AE5794B234E}"/>
              </a:ext>
            </a:extLst>
          </p:cNvPr>
          <p:cNvSpPr txBox="1"/>
          <p:nvPr/>
        </p:nvSpPr>
        <p:spPr>
          <a:xfrm>
            <a:off x="453600" y="1138989"/>
            <a:ext cx="11284800" cy="665695"/>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Author: Dr Rachael McCarthy, Specialty Registrar in Public Health East of England, HWE ICB</a:t>
            </a:r>
          </a:p>
          <a:p>
            <a:endParaRPr lang="en-GB" dirty="0"/>
          </a:p>
        </p:txBody>
      </p:sp>
    </p:spTree>
    <p:extLst>
      <p:ext uri="{BB962C8B-B14F-4D97-AF65-F5344CB8AC3E}">
        <p14:creationId xmlns:p14="http://schemas.microsoft.com/office/powerpoint/2010/main" val="143821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1D07CA-0A01-4D04-9909-496098ACE595}"/>
              </a:ext>
            </a:extLst>
          </p:cNvPr>
          <p:cNvSpPr txBox="1"/>
          <p:nvPr/>
        </p:nvSpPr>
        <p:spPr>
          <a:xfrm>
            <a:off x="0" y="348734"/>
            <a:ext cx="9601200" cy="461665"/>
          </a:xfrm>
          <a:prstGeom prst="rect">
            <a:avLst/>
          </a:prstGeom>
          <a:noFill/>
        </p:spPr>
        <p:txBody>
          <a:bodyPr wrap="square">
            <a:spAutoFit/>
          </a:bodyPr>
          <a:lstStyle/>
          <a:p>
            <a:pPr lvl="1"/>
            <a:r>
              <a:rPr lang="en-GB" sz="2400" b="1" dirty="0">
                <a:solidFill>
                  <a:schemeClr val="tx2"/>
                </a:solidFill>
                <a:latin typeface="Arial" panose="020B0604020202020204" pitchFamily="34" charset="0"/>
                <a:cs typeface="Arial" panose="020B0604020202020204" pitchFamily="34" charset="0"/>
              </a:rPr>
              <a:t>Segmentation model: Emergency hospital admissions</a:t>
            </a:r>
          </a:p>
        </p:txBody>
      </p:sp>
      <p:pic>
        <p:nvPicPr>
          <p:cNvPr id="5" name="Picture 4">
            <a:extLst>
              <a:ext uri="{FF2B5EF4-FFF2-40B4-BE49-F238E27FC236}">
                <a16:creationId xmlns:a16="http://schemas.microsoft.com/office/drawing/2014/main" id="{447CB74B-65FD-48A5-A845-E0479282C1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509" y="1077724"/>
            <a:ext cx="6495491" cy="3704266"/>
          </a:xfrm>
          <a:prstGeom prst="rect">
            <a:avLst/>
          </a:prstGeom>
        </p:spPr>
      </p:pic>
      <p:sp>
        <p:nvSpPr>
          <p:cNvPr id="2" name="TextBox 1">
            <a:extLst>
              <a:ext uri="{FF2B5EF4-FFF2-40B4-BE49-F238E27FC236}">
                <a16:creationId xmlns:a16="http://schemas.microsoft.com/office/drawing/2014/main" id="{2F2D2EAD-6409-DE51-27C5-3B7A1E6F189C}"/>
              </a:ext>
            </a:extLst>
          </p:cNvPr>
          <p:cNvSpPr txBox="1"/>
          <p:nvPr/>
        </p:nvSpPr>
        <p:spPr>
          <a:xfrm>
            <a:off x="7099300" y="1255961"/>
            <a:ext cx="4584700" cy="4524315"/>
          </a:xfrm>
          <a:prstGeom prst="rect">
            <a:avLst/>
          </a:prstGeom>
          <a:noFill/>
        </p:spPr>
        <p:txBody>
          <a:bodyPr wrap="square" rtlCol="0">
            <a:spAutoFit/>
          </a:bodyPr>
          <a:lstStyle/>
          <a:p>
            <a:pPr marL="285750" indent="-285750">
              <a:buFont typeface="Arial" panose="020B0604020202020204" pitchFamily="34" charset="0"/>
              <a:buChar char="•"/>
            </a:pPr>
            <a:r>
              <a:rPr lang="en-GB" dirty="0"/>
              <a:t>The greatest volume and highest cost emergency admissions are among the older adults in the ‘End of Life, Frailty and Dementia’ segment. </a:t>
            </a:r>
          </a:p>
          <a:p>
            <a:pPr marL="285750" indent="-285750">
              <a:buFont typeface="Arial" panose="020B0604020202020204" pitchFamily="34" charset="0"/>
              <a:buChar char="•"/>
            </a:pPr>
            <a:r>
              <a:rPr lang="en-GB" dirty="0"/>
              <a:t>Older people living with frailty are at risk of rapid decline, deconditioning, delirium, and loss of reserve with poorer outcomes when admitted as an emergency.</a:t>
            </a:r>
          </a:p>
          <a:p>
            <a:pPr marL="285750" indent="-285750">
              <a:buFont typeface="Arial" panose="020B0604020202020204" pitchFamily="34" charset="0"/>
              <a:buChar char="•"/>
            </a:pPr>
            <a:r>
              <a:rPr lang="en-GB" dirty="0"/>
              <a:t>There is opportunity for greater proactive support and advanced care planning to reduce emergency admissions and ensure outcomes align to patient wishes. In addition, alternative pathways providing care closer to home (urgent community response, virtual wards) and admission avoidance through acute frailty services.</a:t>
            </a:r>
          </a:p>
        </p:txBody>
      </p:sp>
      <p:pic>
        <p:nvPicPr>
          <p:cNvPr id="4" name="Picture 3">
            <a:extLst>
              <a:ext uri="{FF2B5EF4-FFF2-40B4-BE49-F238E27FC236}">
                <a16:creationId xmlns:a16="http://schemas.microsoft.com/office/drawing/2014/main" id="{590D9C69-B36F-91FF-C2A3-40E5478E46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00600" y="4781990"/>
            <a:ext cx="2152090" cy="1092200"/>
          </a:xfrm>
          <a:prstGeom prst="rect">
            <a:avLst/>
          </a:prstGeom>
        </p:spPr>
      </p:pic>
    </p:spTree>
    <p:extLst>
      <p:ext uri="{BB962C8B-B14F-4D97-AF65-F5344CB8AC3E}">
        <p14:creationId xmlns:p14="http://schemas.microsoft.com/office/powerpoint/2010/main" val="1361459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80100-2C2E-4720-BB8C-C563BD9BB74B}"/>
              </a:ext>
            </a:extLst>
          </p:cNvPr>
          <p:cNvSpPr txBox="1"/>
          <p:nvPr/>
        </p:nvSpPr>
        <p:spPr>
          <a:xfrm>
            <a:off x="238125" y="307586"/>
            <a:ext cx="11315700" cy="738664"/>
          </a:xfrm>
          <a:prstGeom prst="rect">
            <a:avLst/>
          </a:prstGeom>
          <a:noFill/>
        </p:spPr>
        <p:txBody>
          <a:bodyPr wrap="square">
            <a:spAutoFit/>
          </a:bodyPr>
          <a:lstStyle/>
          <a:p>
            <a:r>
              <a:rPr lang="en-GB" sz="2400" b="1" dirty="0">
                <a:solidFill>
                  <a:schemeClr val="tx2"/>
                </a:solidFill>
                <a:latin typeface="Arial"/>
                <a:cs typeface="Arial"/>
              </a:rPr>
              <a:t>High intensity users </a:t>
            </a:r>
          </a:p>
          <a:p>
            <a:pPr marL="457200" lvl="1" indent="0">
              <a:buNone/>
            </a:pP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627AFA2-E528-4020-B43F-8F18589129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766" y="1352116"/>
            <a:ext cx="6368553" cy="4153767"/>
          </a:xfrm>
          <a:prstGeom prst="rect">
            <a:avLst/>
          </a:prstGeom>
        </p:spPr>
      </p:pic>
      <p:sp>
        <p:nvSpPr>
          <p:cNvPr id="10" name="TextBox 9">
            <a:extLst>
              <a:ext uri="{FF2B5EF4-FFF2-40B4-BE49-F238E27FC236}">
                <a16:creationId xmlns:a16="http://schemas.microsoft.com/office/drawing/2014/main" id="{616C84C3-A94C-48B9-9D3C-DA8236D433CD}"/>
              </a:ext>
            </a:extLst>
          </p:cNvPr>
          <p:cNvSpPr txBox="1"/>
          <p:nvPr/>
        </p:nvSpPr>
        <p:spPr>
          <a:xfrm>
            <a:off x="6793915" y="307586"/>
            <a:ext cx="4774813" cy="677108"/>
          </a:xfrm>
          <a:prstGeom prst="rect">
            <a:avLst/>
          </a:prstGeom>
          <a:noFill/>
        </p:spPr>
        <p:txBody>
          <a:bodyPr wrap="square" rtlCol="0">
            <a:spAutoFit/>
          </a:bodyPr>
          <a:lstStyle/>
          <a:p>
            <a:r>
              <a:rPr lang="en-GB" sz="1200" dirty="0"/>
              <a:t>What are they being admitted for? 25% admissions are accounted for by the following primary diagnosis.</a:t>
            </a:r>
          </a:p>
          <a:p>
            <a:endParaRPr lang="en-GB" sz="1400" dirty="0"/>
          </a:p>
        </p:txBody>
      </p:sp>
      <p:pic>
        <p:nvPicPr>
          <p:cNvPr id="12" name="Picture 11">
            <a:extLst>
              <a:ext uri="{FF2B5EF4-FFF2-40B4-BE49-F238E27FC236}">
                <a16:creationId xmlns:a16="http://schemas.microsoft.com/office/drawing/2014/main" id="{AA15414A-64A7-43B2-B6F9-685451BB0B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5276" y="771586"/>
            <a:ext cx="3648832" cy="1993176"/>
          </a:xfrm>
          <a:prstGeom prst="rect">
            <a:avLst/>
          </a:prstGeom>
        </p:spPr>
      </p:pic>
      <p:sp>
        <p:nvSpPr>
          <p:cNvPr id="3" name="TextBox 2">
            <a:extLst>
              <a:ext uri="{FF2B5EF4-FFF2-40B4-BE49-F238E27FC236}">
                <a16:creationId xmlns:a16="http://schemas.microsoft.com/office/drawing/2014/main" id="{B7EF5A57-4B02-6C68-894D-3902FFABDB0B}"/>
              </a:ext>
            </a:extLst>
          </p:cNvPr>
          <p:cNvSpPr txBox="1"/>
          <p:nvPr/>
        </p:nvSpPr>
        <p:spPr>
          <a:xfrm>
            <a:off x="6631319" y="2764762"/>
            <a:ext cx="5094516" cy="3785652"/>
          </a:xfrm>
          <a:prstGeom prst="rect">
            <a:avLst/>
          </a:prstGeom>
          <a:noFill/>
        </p:spPr>
        <p:txBody>
          <a:bodyPr wrap="square">
            <a:spAutoFit/>
          </a:bodyPr>
          <a:lstStyle/>
          <a:p>
            <a:pPr marL="285750" indent="-285750">
              <a:buFont typeface="Arial" panose="020B0604020202020204" pitchFamily="34" charset="0"/>
              <a:buChar char="•"/>
            </a:pPr>
            <a:r>
              <a:rPr lang="en-GB" sz="1600" dirty="0"/>
              <a:t>Of all emergency admissions across HWE between April to August 2022, 5% of people accounted for 14% of emergency admissions.  </a:t>
            </a:r>
          </a:p>
          <a:p>
            <a:pPr marL="285750" indent="-285750">
              <a:buFont typeface="Arial" panose="020B0604020202020204" pitchFamily="34" charset="0"/>
              <a:buChar char="•"/>
            </a:pPr>
            <a:r>
              <a:rPr lang="en-GB" sz="1600" dirty="0"/>
              <a:t>Most of these admissions are short (53% stayed two nights or less). </a:t>
            </a:r>
          </a:p>
          <a:p>
            <a:pPr marL="285750" indent="-285750">
              <a:buFont typeface="Arial" panose="020B0604020202020204" pitchFamily="34" charset="0"/>
              <a:buChar char="•"/>
            </a:pPr>
            <a:r>
              <a:rPr lang="en-GB" sz="1600" dirty="0"/>
              <a:t>The primary reason for admission often related to acute ambulatory care sensitive conditions (ACSCs) e.g. urinary tract infection, pneumonia, and cellulitis which could be amenable to same day emergency care (SDEC) and chronic ACSCs e.g. chronic obstructive pulmonary disease, heart failure, and inflammatory bowel disease which may reflect a gap in effective case management and treatment escalation planning.</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946599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6B1FB8-6569-4CB2-B931-25936632B468}"/>
              </a:ext>
            </a:extLst>
          </p:cNvPr>
          <p:cNvSpPr txBox="1"/>
          <p:nvPr/>
        </p:nvSpPr>
        <p:spPr>
          <a:xfrm>
            <a:off x="9447079" y="3278351"/>
            <a:ext cx="2431621" cy="338554"/>
          </a:xfrm>
          <a:prstGeom prst="rect">
            <a:avLst/>
          </a:prstGeom>
          <a:noFill/>
        </p:spPr>
        <p:txBody>
          <a:bodyPr wrap="square" rtlCol="0">
            <a:spAutoFit/>
          </a:bodyPr>
          <a:lstStyle/>
          <a:p>
            <a:pPr marL="285750" indent="-285750">
              <a:buFont typeface="Arial" panose="020B0604020202020204" pitchFamily="34" charset="0"/>
              <a:buChar char="•"/>
            </a:pPr>
            <a:endParaRPr lang="en-GB" sz="1600" dirty="0"/>
          </a:p>
        </p:txBody>
      </p:sp>
      <p:sp>
        <p:nvSpPr>
          <p:cNvPr id="3" name="Title 2">
            <a:extLst>
              <a:ext uri="{FF2B5EF4-FFF2-40B4-BE49-F238E27FC236}">
                <a16:creationId xmlns:a16="http://schemas.microsoft.com/office/drawing/2014/main" id="{C70F2D8D-8BD8-408F-8C29-2BB8791BE141}"/>
              </a:ext>
            </a:extLst>
          </p:cNvPr>
          <p:cNvSpPr>
            <a:spLocks noGrp="1"/>
          </p:cNvSpPr>
          <p:nvPr>
            <p:ph type="title"/>
          </p:nvPr>
        </p:nvSpPr>
        <p:spPr/>
        <p:txBody>
          <a:bodyPr/>
          <a:lstStyle/>
          <a:p>
            <a:r>
              <a:rPr lang="en-GB" dirty="0"/>
              <a:t>High intensity users (HIUs)</a:t>
            </a:r>
          </a:p>
        </p:txBody>
      </p:sp>
      <p:sp>
        <p:nvSpPr>
          <p:cNvPr id="6" name="TextBox 5">
            <a:extLst>
              <a:ext uri="{FF2B5EF4-FFF2-40B4-BE49-F238E27FC236}">
                <a16:creationId xmlns:a16="http://schemas.microsoft.com/office/drawing/2014/main" id="{F29F8516-7116-863D-83FA-69F1038FF469}"/>
              </a:ext>
            </a:extLst>
          </p:cNvPr>
          <p:cNvSpPr txBox="1"/>
          <p:nvPr/>
        </p:nvSpPr>
        <p:spPr>
          <a:xfrm>
            <a:off x="6263981" y="1890117"/>
            <a:ext cx="5767353" cy="3539430"/>
          </a:xfrm>
          <a:prstGeom prst="rect">
            <a:avLst/>
          </a:prstGeom>
          <a:noFill/>
        </p:spPr>
        <p:txBody>
          <a:bodyPr wrap="square" rtlCol="0">
            <a:spAutoFit/>
          </a:bodyPr>
          <a:lstStyle/>
          <a:p>
            <a:pPr marL="285750" indent="-285750">
              <a:buFont typeface="Arial" panose="020B0604020202020204" pitchFamily="34" charset="0"/>
              <a:buChar char="•"/>
            </a:pPr>
            <a:r>
              <a:rPr lang="en-GB" sz="1600" dirty="0"/>
              <a:t>In HWE, in ENH and WE patients with 4 or more emergency admissions (during period April - August 2022) were identified as HIUs. Data from the previous three years was reviewed for this cohort of 211 patients.</a:t>
            </a:r>
          </a:p>
          <a:p>
            <a:pPr marL="285750" indent="-285750">
              <a:buFont typeface="Arial" panose="020B0604020202020204" pitchFamily="34" charset="0"/>
              <a:buChar char="•"/>
            </a:pPr>
            <a:r>
              <a:rPr lang="en-GB" sz="1600" dirty="0"/>
              <a:t>Each row on the graph represents one patient. Overlaying the segmentation model, can broadly see that those who have had sustained high intensity use over the last three years predominantly belong in Advanced Disease &amp; Complexity (which includes social complexity) and End of Life, Frailty &amp; Dementia segments, so similar to national profile of HIUs. </a:t>
            </a:r>
          </a:p>
          <a:p>
            <a:pPr marL="285750" indent="-285750">
              <a:buFont typeface="Arial" panose="020B0604020202020204" pitchFamily="34" charset="0"/>
              <a:buChar char="•"/>
            </a:pPr>
            <a:r>
              <a:rPr lang="en-GB" sz="1600" dirty="0"/>
              <a:t>The other cohort are those who are only recently frequently admitted and whose prior use of emergency care was low, this latter group of individuals are likely to require a different intervention.</a:t>
            </a:r>
          </a:p>
        </p:txBody>
      </p:sp>
      <p:pic>
        <p:nvPicPr>
          <p:cNvPr id="4" name="Picture 3">
            <a:extLst>
              <a:ext uri="{FF2B5EF4-FFF2-40B4-BE49-F238E27FC236}">
                <a16:creationId xmlns:a16="http://schemas.microsoft.com/office/drawing/2014/main" id="{0A63E8CF-4DB3-219F-8442-EAEAE6FA7E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9099" y="1874130"/>
            <a:ext cx="5741029" cy="4005466"/>
          </a:xfrm>
          <a:prstGeom prst="rect">
            <a:avLst/>
          </a:prstGeom>
        </p:spPr>
      </p:pic>
      <p:pic>
        <p:nvPicPr>
          <p:cNvPr id="8" name="Picture 7">
            <a:extLst>
              <a:ext uri="{FF2B5EF4-FFF2-40B4-BE49-F238E27FC236}">
                <a16:creationId xmlns:a16="http://schemas.microsoft.com/office/drawing/2014/main" id="{E4F805D3-1371-85AB-3859-0A088E39A0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2745" y="5171440"/>
            <a:ext cx="1158199" cy="708156"/>
          </a:xfrm>
          <a:prstGeom prst="rect">
            <a:avLst/>
          </a:prstGeom>
        </p:spPr>
      </p:pic>
      <p:sp>
        <p:nvSpPr>
          <p:cNvPr id="5" name="TextBox 4">
            <a:extLst>
              <a:ext uri="{FF2B5EF4-FFF2-40B4-BE49-F238E27FC236}">
                <a16:creationId xmlns:a16="http://schemas.microsoft.com/office/drawing/2014/main" id="{A2158932-3AE7-E5E2-395E-688A6BBBBD20}"/>
              </a:ext>
            </a:extLst>
          </p:cNvPr>
          <p:cNvSpPr txBox="1"/>
          <p:nvPr/>
        </p:nvSpPr>
        <p:spPr>
          <a:xfrm>
            <a:off x="411949" y="860867"/>
            <a:ext cx="11451404" cy="1354217"/>
          </a:xfrm>
          <a:prstGeom prst="rect">
            <a:avLst/>
          </a:prstGeom>
          <a:noFill/>
        </p:spPr>
        <p:txBody>
          <a:bodyPr wrap="square" rtlCol="0">
            <a:spAutoFit/>
          </a:bodyPr>
          <a:lstStyle/>
          <a:p>
            <a:pPr marL="285750" indent="-285750">
              <a:buFont typeface="Arial" panose="020B0604020202020204" pitchFamily="34" charset="0"/>
              <a:buChar char="•"/>
            </a:pPr>
            <a:r>
              <a:rPr lang="en-GB" sz="1600" dirty="0"/>
              <a:t>A small proportion of the population are at high risk of frequent attendance at A&amp;E and emergency admissions.</a:t>
            </a:r>
          </a:p>
          <a:p>
            <a:pPr marL="285750" indent="-285750">
              <a:buFont typeface="Arial" panose="020B0604020202020204" pitchFamily="34" charset="0"/>
              <a:buChar char="•"/>
            </a:pPr>
            <a:r>
              <a:rPr lang="en-GB" sz="1600" dirty="0"/>
              <a:t>National data identifies two cohorts aged 20-29 and 70+. Individuals often have a range of physical and mental health issues, but also face social issues (substance misuse, deprivation, housing instability, social isolation and loneliness).  A sudden crisis e.g. relationship breakdown or loss can trigger frequent admissions. </a:t>
            </a:r>
          </a:p>
          <a:p>
            <a:endParaRPr lang="en-GB" sz="1600" dirty="0"/>
          </a:p>
        </p:txBody>
      </p:sp>
    </p:spTree>
    <p:extLst>
      <p:ext uri="{BB962C8B-B14F-4D97-AF65-F5344CB8AC3E}">
        <p14:creationId xmlns:p14="http://schemas.microsoft.com/office/powerpoint/2010/main" val="262475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D675-ADEE-4D7F-877F-83224E948AE6}"/>
              </a:ext>
            </a:extLst>
          </p:cNvPr>
          <p:cNvSpPr>
            <a:spLocks noGrp="1"/>
          </p:cNvSpPr>
          <p:nvPr>
            <p:ph type="title"/>
          </p:nvPr>
        </p:nvSpPr>
        <p:spPr/>
        <p:txBody>
          <a:bodyPr/>
          <a:lstStyle/>
          <a:p>
            <a:r>
              <a:rPr lang="en-GB" dirty="0"/>
              <a:t>Emergency admissions - Ambulatory Care Sensitive Conditions (ACSCs)</a:t>
            </a:r>
          </a:p>
        </p:txBody>
      </p:sp>
      <p:pic>
        <p:nvPicPr>
          <p:cNvPr id="15" name="Content Placeholder 14">
            <a:extLst>
              <a:ext uri="{FF2B5EF4-FFF2-40B4-BE49-F238E27FC236}">
                <a16:creationId xmlns:a16="http://schemas.microsoft.com/office/drawing/2014/main" id="{3366F7EF-F8BD-46C1-832B-70828D6327CB}"/>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453600" y="1467025"/>
            <a:ext cx="4960176" cy="3037701"/>
          </a:xfrm>
          <a:prstGeom prst="rect">
            <a:avLst/>
          </a:prstGeom>
        </p:spPr>
      </p:pic>
      <p:pic>
        <p:nvPicPr>
          <p:cNvPr id="17" name="Picture 16">
            <a:extLst>
              <a:ext uri="{FF2B5EF4-FFF2-40B4-BE49-F238E27FC236}">
                <a16:creationId xmlns:a16="http://schemas.microsoft.com/office/drawing/2014/main" id="{C8FA2DEE-FBA9-49BD-87E2-08EA059E9E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08460" y="3147259"/>
            <a:ext cx="791499" cy="1325563"/>
          </a:xfrm>
          <a:prstGeom prst="rect">
            <a:avLst/>
          </a:prstGeom>
        </p:spPr>
      </p:pic>
      <p:sp>
        <p:nvSpPr>
          <p:cNvPr id="18" name="Title 1">
            <a:extLst>
              <a:ext uri="{FF2B5EF4-FFF2-40B4-BE49-F238E27FC236}">
                <a16:creationId xmlns:a16="http://schemas.microsoft.com/office/drawing/2014/main" id="{E64FFE6D-6192-468C-8A71-987D1583B62D}"/>
              </a:ext>
            </a:extLst>
          </p:cNvPr>
          <p:cNvSpPr txBox="1">
            <a:spLocks/>
          </p:cNvSpPr>
          <p:nvPr/>
        </p:nvSpPr>
        <p:spPr>
          <a:xfrm>
            <a:off x="370298" y="935126"/>
            <a:ext cx="11368102" cy="676434"/>
          </a:xfrm>
          <a:prstGeom prst="rect">
            <a:avLst/>
          </a:prstGeom>
        </p:spPr>
        <p:txBody>
          <a:bodyPr vert="horz" lIns="91440" tIns="45720" rIns="91440" bIns="45720" numCol="2" rtlCol="0" anchor="t">
            <a:normAutofit fontScale="92500" lnSpcReduction="10000"/>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r>
              <a:rPr lang="en-GB" sz="1600" dirty="0"/>
              <a:t>ACSCs emergency admissions by segment and </a:t>
            </a:r>
          </a:p>
          <a:p>
            <a:r>
              <a:rPr lang="en-GB" sz="1600" dirty="0"/>
              <a:t>all ages</a:t>
            </a:r>
          </a:p>
          <a:p>
            <a:endParaRPr lang="en-GB" sz="1600" dirty="0"/>
          </a:p>
          <a:p>
            <a:r>
              <a:rPr lang="en-GB" sz="1600" dirty="0"/>
              <a:t>ACSCs emergency admissions in </a:t>
            </a:r>
            <a:r>
              <a:rPr lang="en-GB" sz="1600" dirty="0" err="1"/>
              <a:t>EoL</a:t>
            </a:r>
            <a:r>
              <a:rPr lang="en-GB" sz="1600" dirty="0"/>
              <a:t>, Frailty &amp; Dementia subsegment, adults aged 65+ years</a:t>
            </a:r>
          </a:p>
        </p:txBody>
      </p:sp>
      <p:pic>
        <p:nvPicPr>
          <p:cNvPr id="20" name="Content Placeholder 19">
            <a:extLst>
              <a:ext uri="{FF2B5EF4-FFF2-40B4-BE49-F238E27FC236}">
                <a16:creationId xmlns:a16="http://schemas.microsoft.com/office/drawing/2014/main" id="{0448E70D-54AD-4687-8B76-516A04A8521B}"/>
              </a:ext>
            </a:extLst>
          </p:cNvPr>
          <p:cNvPicPr>
            <a:picLocks noGrp="1" noChangeAspect="1"/>
          </p:cNvPicPr>
          <p:nvPr>
            <p:ph sz="half" idx="2"/>
          </p:nvPr>
        </p:nvPicPr>
        <p:blipFill rotWithShape="1">
          <a:blip r:embed="rId5" cstate="email">
            <a:extLst>
              <a:ext uri="{28A0092B-C50C-407E-A947-70E740481C1C}">
                <a14:useLocalDpi xmlns:a14="http://schemas.microsoft.com/office/drawing/2010/main"/>
              </a:ext>
            </a:extLst>
          </a:blip>
          <a:srcRect/>
          <a:stretch/>
        </p:blipFill>
        <p:spPr>
          <a:xfrm>
            <a:off x="6367306" y="1352116"/>
            <a:ext cx="5125231" cy="3120706"/>
          </a:xfrm>
          <a:prstGeom prst="rect">
            <a:avLst/>
          </a:prstGeom>
        </p:spPr>
      </p:pic>
      <p:sp>
        <p:nvSpPr>
          <p:cNvPr id="7" name="TextBox 6">
            <a:extLst>
              <a:ext uri="{FF2B5EF4-FFF2-40B4-BE49-F238E27FC236}">
                <a16:creationId xmlns:a16="http://schemas.microsoft.com/office/drawing/2014/main" id="{89EEDD00-592B-4D2F-ACB4-3AE9E75B4B69}"/>
              </a:ext>
            </a:extLst>
          </p:cNvPr>
          <p:cNvSpPr txBox="1"/>
          <p:nvPr/>
        </p:nvSpPr>
        <p:spPr>
          <a:xfrm>
            <a:off x="11306608" y="4274057"/>
            <a:ext cx="1581084" cy="253916"/>
          </a:xfrm>
          <a:prstGeom prst="rect">
            <a:avLst/>
          </a:prstGeom>
          <a:noFill/>
        </p:spPr>
        <p:txBody>
          <a:bodyPr wrap="square" rtlCol="0">
            <a:spAutoFit/>
          </a:bodyPr>
          <a:lstStyle/>
          <a:p>
            <a:r>
              <a:rPr lang="en-GB" sz="1050" dirty="0"/>
              <a:t>Source: SUS</a:t>
            </a:r>
          </a:p>
        </p:txBody>
      </p:sp>
      <p:sp>
        <p:nvSpPr>
          <p:cNvPr id="3" name="Content Placeholder 3">
            <a:extLst>
              <a:ext uri="{FF2B5EF4-FFF2-40B4-BE49-F238E27FC236}">
                <a16:creationId xmlns:a16="http://schemas.microsoft.com/office/drawing/2014/main" id="{4B24685C-B8B0-3AD8-C994-078E7076E998}"/>
              </a:ext>
            </a:extLst>
          </p:cNvPr>
          <p:cNvSpPr txBox="1">
            <a:spLocks/>
          </p:cNvSpPr>
          <p:nvPr/>
        </p:nvSpPr>
        <p:spPr>
          <a:xfrm>
            <a:off x="261771" y="4524988"/>
            <a:ext cx="11451815" cy="980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0"/>
              </a:spcAft>
            </a:pPr>
            <a:r>
              <a:rPr lang="en-GB" sz="1600" dirty="0">
                <a:latin typeface="+mn-lt"/>
              </a:rPr>
              <a:t>Between April 2021 and September 2022 there were 11,953 people admitted 15,563 times for chronic ambulatory care sensitive conditions.  These should not normally require hospitalisation and cost £42 million (costed at tariff value).</a:t>
            </a:r>
          </a:p>
          <a:p>
            <a:pPr>
              <a:spcBef>
                <a:spcPts val="600"/>
              </a:spcBef>
              <a:spcAft>
                <a:spcPts val="0"/>
              </a:spcAft>
            </a:pPr>
            <a:r>
              <a:rPr lang="en-GB" sz="1600" dirty="0">
                <a:latin typeface="+mn-lt"/>
              </a:rPr>
              <a:t>The greatest volume and highest cost admissions for ambulatory care sensitive conditions (ACSCs) are amongst older adults in the advanced disease and complexity and end of life, frailty and dementia segments.</a:t>
            </a:r>
          </a:p>
          <a:p>
            <a:pPr>
              <a:spcBef>
                <a:spcPts val="600"/>
              </a:spcBef>
              <a:spcAft>
                <a:spcPts val="0"/>
              </a:spcAft>
            </a:pPr>
            <a:r>
              <a:rPr lang="en-GB" sz="1600" dirty="0">
                <a:latin typeface="+mn-lt"/>
              </a:rPr>
              <a:t>Most of these admissions were in older adults with severe frailty and at end of life. Particularly for congestive heart failure and COPD.</a:t>
            </a:r>
          </a:p>
          <a:p>
            <a:pPr marL="0" indent="0">
              <a:buNone/>
            </a:pPr>
            <a:endParaRPr lang="en-GB" sz="1600" dirty="0">
              <a:latin typeface="+mn-lt"/>
            </a:endParaRPr>
          </a:p>
        </p:txBody>
      </p:sp>
    </p:spTree>
    <p:extLst>
      <p:ext uri="{BB962C8B-B14F-4D97-AF65-F5344CB8AC3E}">
        <p14:creationId xmlns:p14="http://schemas.microsoft.com/office/powerpoint/2010/main" val="320846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D675-ADEE-4D7F-877F-83224E948AE6}"/>
              </a:ext>
            </a:extLst>
          </p:cNvPr>
          <p:cNvSpPr>
            <a:spLocks noGrp="1"/>
          </p:cNvSpPr>
          <p:nvPr>
            <p:ph type="title"/>
          </p:nvPr>
        </p:nvSpPr>
        <p:spPr/>
        <p:txBody>
          <a:bodyPr/>
          <a:lstStyle/>
          <a:p>
            <a:r>
              <a:rPr lang="en-GB" dirty="0"/>
              <a:t>Emergency admissions ACSCs by segment and age</a:t>
            </a:r>
          </a:p>
        </p:txBody>
      </p:sp>
      <p:pic>
        <p:nvPicPr>
          <p:cNvPr id="4" name="Picture 3">
            <a:extLst>
              <a:ext uri="{FF2B5EF4-FFF2-40B4-BE49-F238E27FC236}">
                <a16:creationId xmlns:a16="http://schemas.microsoft.com/office/drawing/2014/main" id="{7C934A52-2842-41BC-9DE7-6BDD33CFB9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6787" y="1434662"/>
            <a:ext cx="7116046" cy="4025597"/>
          </a:xfrm>
          <a:prstGeom prst="rect">
            <a:avLst/>
          </a:prstGeom>
        </p:spPr>
      </p:pic>
      <p:sp>
        <p:nvSpPr>
          <p:cNvPr id="3" name="TextBox 2">
            <a:extLst>
              <a:ext uri="{FF2B5EF4-FFF2-40B4-BE49-F238E27FC236}">
                <a16:creationId xmlns:a16="http://schemas.microsoft.com/office/drawing/2014/main" id="{7279C344-A152-2373-C710-0FD5ABA2E750}"/>
              </a:ext>
            </a:extLst>
          </p:cNvPr>
          <p:cNvSpPr txBox="1"/>
          <p:nvPr/>
        </p:nvSpPr>
        <p:spPr>
          <a:xfrm>
            <a:off x="7382833" y="1284840"/>
            <a:ext cx="4508413" cy="5078313"/>
          </a:xfrm>
          <a:prstGeom prst="rect">
            <a:avLst/>
          </a:prstGeom>
          <a:noFill/>
        </p:spPr>
        <p:txBody>
          <a:bodyPr wrap="square" rtlCol="0">
            <a:spAutoFit/>
          </a:bodyPr>
          <a:lstStyle/>
          <a:p>
            <a:pPr marL="285750" indent="-285750">
              <a:buFont typeface="Arial" panose="020B0604020202020204" pitchFamily="34" charset="0"/>
              <a:buChar char="•"/>
            </a:pPr>
            <a:r>
              <a:rPr lang="en-GB" dirty="0"/>
              <a:t>Amongst adults (41-64 years) in the advanced disease and complexity segment, the highest volume of ACSC admissions are those with end stage chronic obstructive pulmonary disease (COPD). </a:t>
            </a:r>
          </a:p>
          <a:p>
            <a:pPr marL="285750" indent="-285750">
              <a:buFont typeface="Arial" panose="020B0604020202020204" pitchFamily="34" charset="0"/>
              <a:buChar char="•"/>
            </a:pPr>
            <a:r>
              <a:rPr lang="en-GB" dirty="0"/>
              <a:t>For those in high complexity subsegment, the highest volume of emergency admissions is for atrial fibrillation and atrial flutter.</a:t>
            </a:r>
          </a:p>
          <a:p>
            <a:pPr marL="285750" indent="-285750">
              <a:buFont typeface="Arial" panose="020B0604020202020204" pitchFamily="34" charset="0"/>
              <a:buChar char="•"/>
            </a:pPr>
            <a:r>
              <a:rPr lang="en-GB" dirty="0"/>
              <a:t>There is an opportunity for improved case management of these conditions in the community and use of self-care management, treatment escalation plans and advanced care planning, and increased streaming to same day emergency care services (SDEC).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259490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0A9F-60CE-45EA-8479-625E908D957D}"/>
              </a:ext>
            </a:extLst>
          </p:cNvPr>
          <p:cNvSpPr>
            <a:spLocks noGrp="1"/>
          </p:cNvSpPr>
          <p:nvPr>
            <p:ph type="title"/>
          </p:nvPr>
        </p:nvSpPr>
        <p:spPr/>
        <p:txBody>
          <a:bodyPr>
            <a:normAutofit/>
          </a:bodyPr>
          <a:lstStyle/>
          <a:p>
            <a:r>
              <a:rPr lang="en-GB" dirty="0"/>
              <a:t>Emergency admissions ACSCs - length of stay (LOS) </a:t>
            </a:r>
          </a:p>
        </p:txBody>
      </p:sp>
      <p:pic>
        <p:nvPicPr>
          <p:cNvPr id="5" name="Picture 4">
            <a:extLst>
              <a:ext uri="{FF2B5EF4-FFF2-40B4-BE49-F238E27FC236}">
                <a16:creationId xmlns:a16="http://schemas.microsoft.com/office/drawing/2014/main" id="{13778EAE-7C67-4679-9EAF-CAD8A961C2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418" y="1142654"/>
            <a:ext cx="6764106" cy="4024078"/>
          </a:xfrm>
          <a:prstGeom prst="rect">
            <a:avLst/>
          </a:prstGeom>
        </p:spPr>
      </p:pic>
      <p:sp>
        <p:nvSpPr>
          <p:cNvPr id="4" name="TextBox 3">
            <a:extLst>
              <a:ext uri="{FF2B5EF4-FFF2-40B4-BE49-F238E27FC236}">
                <a16:creationId xmlns:a16="http://schemas.microsoft.com/office/drawing/2014/main" id="{0DEDDA5B-CA78-4111-A856-0EF52D4F6021}"/>
              </a:ext>
            </a:extLst>
          </p:cNvPr>
          <p:cNvSpPr txBox="1"/>
          <p:nvPr/>
        </p:nvSpPr>
        <p:spPr>
          <a:xfrm>
            <a:off x="5989026" y="5565860"/>
            <a:ext cx="2129062" cy="261610"/>
          </a:xfrm>
          <a:prstGeom prst="rect">
            <a:avLst/>
          </a:prstGeom>
          <a:noFill/>
        </p:spPr>
        <p:txBody>
          <a:bodyPr wrap="square" rtlCol="0">
            <a:spAutoFit/>
          </a:bodyPr>
          <a:lstStyle/>
          <a:p>
            <a:r>
              <a:rPr lang="en-GB" sz="1050" dirty="0"/>
              <a:t>Source: SUS</a:t>
            </a:r>
          </a:p>
        </p:txBody>
      </p:sp>
      <p:sp>
        <p:nvSpPr>
          <p:cNvPr id="3" name="TextBox 2">
            <a:extLst>
              <a:ext uri="{FF2B5EF4-FFF2-40B4-BE49-F238E27FC236}">
                <a16:creationId xmlns:a16="http://schemas.microsoft.com/office/drawing/2014/main" id="{E91A4EBD-F881-5467-1ED3-A25ADD977A7F}"/>
              </a:ext>
            </a:extLst>
          </p:cNvPr>
          <p:cNvSpPr txBox="1"/>
          <p:nvPr/>
        </p:nvSpPr>
        <p:spPr>
          <a:xfrm>
            <a:off x="8060415" y="743524"/>
            <a:ext cx="3836019" cy="4423207"/>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FB6855AE-673A-0362-8D77-A615D8C07315}"/>
              </a:ext>
            </a:extLst>
          </p:cNvPr>
          <p:cNvSpPr txBox="1"/>
          <p:nvPr/>
        </p:nvSpPr>
        <p:spPr>
          <a:xfrm>
            <a:off x="7413524" y="889843"/>
            <a:ext cx="4324875" cy="4524315"/>
          </a:xfrm>
          <a:prstGeom prst="rect">
            <a:avLst/>
          </a:prstGeom>
          <a:noFill/>
        </p:spPr>
        <p:txBody>
          <a:bodyPr wrap="square" rtlCol="0">
            <a:spAutoFit/>
          </a:bodyPr>
          <a:lstStyle/>
          <a:p>
            <a:pPr marL="285750" indent="-285750">
              <a:buFont typeface="Arial" panose="020B0604020202020204" pitchFamily="34" charset="0"/>
              <a:buChar char="•"/>
            </a:pPr>
            <a:r>
              <a:rPr lang="en-GB" dirty="0"/>
              <a:t>Emergency admissions for ambulatory care sensitive conditions should be avoidable or amenable to same day emergency care (SDEC). </a:t>
            </a:r>
          </a:p>
          <a:p>
            <a:pPr marL="285750" indent="-285750">
              <a:buFont typeface="Arial" panose="020B0604020202020204" pitchFamily="34" charset="0"/>
              <a:buChar char="•"/>
            </a:pPr>
            <a:r>
              <a:rPr lang="en-GB" dirty="0"/>
              <a:t>Particularly in the ‘advanced disease and complexity’, and ‘end of life, frailty and dementia’ segments, there are high volumes of admissions which have a length of stay 6-10 days or 10+ days.</a:t>
            </a:r>
          </a:p>
          <a:p>
            <a:pPr marL="285750" indent="-285750">
              <a:buFont typeface="Arial" panose="020B0604020202020204" pitchFamily="34" charset="0"/>
              <a:buChar char="•"/>
            </a:pPr>
            <a:r>
              <a:rPr lang="en-GB" dirty="0"/>
              <a:t>This is of particular concern as longer length of stay is associated with deconditioning and decompensation.  </a:t>
            </a:r>
          </a:p>
          <a:p>
            <a:pPr marL="285750" indent="-285750">
              <a:buFont typeface="Arial" panose="020B0604020202020204" pitchFamily="34" charset="0"/>
              <a:buChar char="•"/>
            </a:pPr>
            <a:r>
              <a:rPr lang="en-GB" dirty="0"/>
              <a:t>There is an opportunity to shift care closer to home through increased utilisation of virtual wards and discharge to assess.</a:t>
            </a:r>
          </a:p>
        </p:txBody>
      </p:sp>
    </p:spTree>
    <p:extLst>
      <p:ext uri="{BB962C8B-B14F-4D97-AF65-F5344CB8AC3E}">
        <p14:creationId xmlns:p14="http://schemas.microsoft.com/office/powerpoint/2010/main" val="1607896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0744D-482A-3012-A7B2-42C9572E2A44}"/>
              </a:ext>
            </a:extLst>
          </p:cNvPr>
          <p:cNvSpPr>
            <a:spLocks noGrp="1"/>
          </p:cNvSpPr>
          <p:nvPr>
            <p:ph type="title"/>
          </p:nvPr>
        </p:nvSpPr>
        <p:spPr>
          <a:xfrm>
            <a:off x="2481183" y="3121577"/>
            <a:ext cx="11368102" cy="1325563"/>
          </a:xfrm>
        </p:spPr>
        <p:txBody>
          <a:bodyPr>
            <a:normAutofit fontScale="90000"/>
          </a:bodyPr>
          <a:lstStyle/>
          <a:p>
            <a:r>
              <a:rPr lang="en-GB" sz="3100" dirty="0"/>
              <a:t>Summary of UEC need across the life course</a:t>
            </a:r>
            <a:br>
              <a:rPr lang="en-GB" dirty="0"/>
            </a:br>
            <a:br>
              <a:rPr lang="en-GB" dirty="0"/>
            </a:br>
            <a:r>
              <a:rPr lang="en-GB" dirty="0"/>
              <a:t>	Children &amp; young people</a:t>
            </a:r>
            <a:br>
              <a:rPr lang="en-GB" dirty="0"/>
            </a:br>
            <a:r>
              <a:rPr lang="en-GB" dirty="0"/>
              <a:t>	Adults</a:t>
            </a:r>
            <a:br>
              <a:rPr lang="en-GB" dirty="0"/>
            </a:br>
            <a:r>
              <a:rPr lang="en-GB" dirty="0"/>
              <a:t>	Older people</a:t>
            </a:r>
            <a:br>
              <a:rPr lang="en-GB" dirty="0"/>
            </a:br>
            <a:r>
              <a:rPr lang="en-GB" dirty="0"/>
              <a:t>	</a:t>
            </a:r>
          </a:p>
        </p:txBody>
      </p:sp>
    </p:spTree>
    <p:extLst>
      <p:ext uri="{BB962C8B-B14F-4D97-AF65-F5344CB8AC3E}">
        <p14:creationId xmlns:p14="http://schemas.microsoft.com/office/powerpoint/2010/main" val="1688705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F8CB-6EAF-4E06-AF30-86D353F8C268}"/>
              </a:ext>
            </a:extLst>
          </p:cNvPr>
          <p:cNvSpPr>
            <a:spLocks noGrp="1"/>
          </p:cNvSpPr>
          <p:nvPr>
            <p:ph type="title"/>
          </p:nvPr>
        </p:nvSpPr>
        <p:spPr/>
        <p:txBody>
          <a:bodyPr/>
          <a:lstStyle/>
          <a:p>
            <a:r>
              <a:rPr lang="en-GB" dirty="0"/>
              <a:t>Children and Young People</a:t>
            </a:r>
          </a:p>
        </p:txBody>
      </p:sp>
      <p:sp>
        <p:nvSpPr>
          <p:cNvPr id="3" name="Content Placeholder 2">
            <a:extLst>
              <a:ext uri="{FF2B5EF4-FFF2-40B4-BE49-F238E27FC236}">
                <a16:creationId xmlns:a16="http://schemas.microsoft.com/office/drawing/2014/main" id="{F429DB5C-FEDF-4FB9-AE4D-B7F19B9C73D5}"/>
              </a:ext>
            </a:extLst>
          </p:cNvPr>
          <p:cNvSpPr>
            <a:spLocks noGrp="1"/>
          </p:cNvSpPr>
          <p:nvPr>
            <p:ph idx="1"/>
          </p:nvPr>
        </p:nvSpPr>
        <p:spPr>
          <a:xfrm>
            <a:off x="226799" y="924212"/>
            <a:ext cx="11821702" cy="3768775"/>
          </a:xfrm>
        </p:spPr>
        <p:txBody>
          <a:bodyPr>
            <a:normAutofit/>
          </a:bodyPr>
          <a:lstStyle/>
          <a:p>
            <a:pPr marL="285750" indent="-285750">
              <a:buFont typeface="Arial" panose="020B0604020202020204" pitchFamily="34" charset="0"/>
              <a:buChar char="•"/>
            </a:pPr>
            <a:r>
              <a:rPr lang="en-GB" sz="1800" dirty="0">
                <a:latin typeface="+mn-lt"/>
              </a:rPr>
              <a:t>Across HWE 1 in 4 children attend A&amp;E </a:t>
            </a:r>
          </a:p>
          <a:p>
            <a:pPr marL="285750" indent="-285750">
              <a:buFont typeface="Arial" panose="020B0604020202020204" pitchFamily="34" charset="0"/>
              <a:buChar char="•"/>
            </a:pPr>
            <a:r>
              <a:rPr lang="en-GB" sz="1800" dirty="0">
                <a:latin typeface="+mn-lt"/>
              </a:rPr>
              <a:t>Largest volume of A&amp;E attendances that resulted in no investigation or treatment amongst children in ‘healthy’ segment</a:t>
            </a:r>
          </a:p>
          <a:p>
            <a:pPr marL="285750" indent="-285750">
              <a:buFont typeface="Arial" panose="020B0604020202020204" pitchFamily="34" charset="0"/>
              <a:buChar char="•"/>
            </a:pPr>
            <a:r>
              <a:rPr lang="en-GB" sz="1800" dirty="0">
                <a:latin typeface="+mn-lt"/>
              </a:rPr>
              <a:t>Variation across HWE:</a:t>
            </a:r>
          </a:p>
          <a:p>
            <a:pPr marL="742950" lvl="1" indent="-285750"/>
            <a:r>
              <a:rPr lang="en-GB" sz="1800" dirty="0">
                <a:latin typeface="+mn-lt"/>
              </a:rPr>
              <a:t>A&amp;E attendance amongst &lt;1 year olds </a:t>
            </a:r>
            <a:r>
              <a:rPr lang="en-GB" sz="1800" b="1" dirty="0">
                <a:latin typeface="+mn-lt"/>
              </a:rPr>
              <a:t>significantly</a:t>
            </a:r>
            <a:r>
              <a:rPr lang="en-GB" sz="1800" dirty="0">
                <a:latin typeface="+mn-lt"/>
              </a:rPr>
              <a:t> </a:t>
            </a:r>
            <a:r>
              <a:rPr lang="en-GB" sz="1800" b="1" dirty="0">
                <a:latin typeface="+mn-lt"/>
              </a:rPr>
              <a:t>higher </a:t>
            </a:r>
            <a:r>
              <a:rPr lang="en-GB" sz="1800" dirty="0">
                <a:latin typeface="+mn-lt"/>
              </a:rPr>
              <a:t>in West Essex compared to national average</a:t>
            </a:r>
          </a:p>
          <a:p>
            <a:pPr marL="742950" lvl="1" indent="-285750"/>
            <a:r>
              <a:rPr lang="en-GB" sz="1800" dirty="0">
                <a:latin typeface="+mn-lt"/>
              </a:rPr>
              <a:t>Emergency admissions for children </a:t>
            </a:r>
            <a:r>
              <a:rPr lang="en-GB" sz="1800" b="1" dirty="0">
                <a:latin typeface="+mn-lt"/>
              </a:rPr>
              <a:t>significantly</a:t>
            </a:r>
            <a:r>
              <a:rPr lang="en-GB" sz="1800" dirty="0">
                <a:latin typeface="+mn-lt"/>
              </a:rPr>
              <a:t> </a:t>
            </a:r>
            <a:r>
              <a:rPr lang="en-GB" sz="1800" b="1" dirty="0">
                <a:latin typeface="+mn-lt"/>
              </a:rPr>
              <a:t>higher </a:t>
            </a:r>
            <a:r>
              <a:rPr lang="en-GB" sz="1800" dirty="0">
                <a:latin typeface="+mn-lt"/>
              </a:rPr>
              <a:t>in East &amp; North Hertfordshire compared to national average</a:t>
            </a:r>
          </a:p>
          <a:p>
            <a:pPr marL="285750" indent="-285750">
              <a:buFont typeface="Arial" panose="020B0604020202020204" pitchFamily="34" charset="0"/>
              <a:buChar char="•"/>
            </a:pPr>
            <a:r>
              <a:rPr lang="en-GB" sz="1800" dirty="0">
                <a:latin typeface="+mn-lt"/>
              </a:rPr>
              <a:t>Children with difficulty breathing predicted as high risk for attendance at A&amp;E</a:t>
            </a:r>
          </a:p>
          <a:p>
            <a:endParaRPr lang="en-GB" sz="1800" dirty="0">
              <a:latin typeface="+mn-lt"/>
            </a:endParaRPr>
          </a:p>
        </p:txBody>
      </p:sp>
      <p:graphicFrame>
        <p:nvGraphicFramePr>
          <p:cNvPr id="4" name="Content Placeholder 3">
            <a:extLst>
              <a:ext uri="{FF2B5EF4-FFF2-40B4-BE49-F238E27FC236}">
                <a16:creationId xmlns:a16="http://schemas.microsoft.com/office/drawing/2014/main" id="{071B45FC-4015-408C-B78C-9FCCD78A1615}"/>
              </a:ext>
            </a:extLst>
          </p:cNvPr>
          <p:cNvGraphicFramePr>
            <a:graphicFrameLocks/>
          </p:cNvGraphicFramePr>
          <p:nvPr>
            <p:extLst>
              <p:ext uri="{D42A27DB-BD31-4B8C-83A1-F6EECF244321}">
                <p14:modId xmlns:p14="http://schemas.microsoft.com/office/powerpoint/2010/main" val="2613205385"/>
              </p:ext>
            </p:extLst>
          </p:nvPr>
        </p:nvGraphicFramePr>
        <p:xfrm>
          <a:off x="471570" y="3429001"/>
          <a:ext cx="9366113" cy="25047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45587B4-B245-CFD9-45C3-987118228959}"/>
              </a:ext>
            </a:extLst>
          </p:cNvPr>
          <p:cNvSpPr txBox="1"/>
          <p:nvPr/>
        </p:nvSpPr>
        <p:spPr>
          <a:xfrm>
            <a:off x="9650186" y="3429000"/>
            <a:ext cx="2171516" cy="2308324"/>
          </a:xfrm>
          <a:prstGeom prst="rect">
            <a:avLst/>
          </a:prstGeom>
          <a:noFill/>
        </p:spPr>
        <p:txBody>
          <a:bodyPr wrap="square" rtlCol="0">
            <a:spAutoFit/>
          </a:bodyPr>
          <a:lstStyle/>
          <a:p>
            <a:pPr marL="285750" indent="-285750">
              <a:buFont typeface="Arial" panose="020B0604020202020204" pitchFamily="34" charset="0"/>
              <a:buChar char="•"/>
            </a:pPr>
            <a:r>
              <a:rPr lang="en-GB" dirty="0"/>
              <a:t>The vast majority (over three quarters) of A&amp;E attendances in children are discharged home or back to their GP.</a:t>
            </a:r>
          </a:p>
        </p:txBody>
      </p:sp>
    </p:spTree>
    <p:extLst>
      <p:ext uri="{BB962C8B-B14F-4D97-AF65-F5344CB8AC3E}">
        <p14:creationId xmlns:p14="http://schemas.microsoft.com/office/powerpoint/2010/main" val="4031700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E453D4C-6490-4ECE-81D9-9FF106B6D7AA}"/>
              </a:ext>
            </a:extLst>
          </p:cNvPr>
          <p:cNvSpPr>
            <a:spLocks noGrp="1"/>
          </p:cNvSpPr>
          <p:nvPr>
            <p:ph type="title"/>
          </p:nvPr>
        </p:nvSpPr>
        <p:spPr/>
        <p:txBody>
          <a:bodyPr/>
          <a:lstStyle/>
          <a:p>
            <a:r>
              <a:rPr lang="en-GB" dirty="0"/>
              <a:t>Adults</a:t>
            </a:r>
          </a:p>
        </p:txBody>
      </p:sp>
      <p:sp>
        <p:nvSpPr>
          <p:cNvPr id="3" name="TextBox 2">
            <a:extLst>
              <a:ext uri="{FF2B5EF4-FFF2-40B4-BE49-F238E27FC236}">
                <a16:creationId xmlns:a16="http://schemas.microsoft.com/office/drawing/2014/main" id="{363829B7-0458-4750-8AD0-EAFB69263796}"/>
              </a:ext>
            </a:extLst>
          </p:cNvPr>
          <p:cNvSpPr txBox="1"/>
          <p:nvPr/>
        </p:nvSpPr>
        <p:spPr>
          <a:xfrm>
            <a:off x="453599" y="849585"/>
            <a:ext cx="7502624" cy="4247317"/>
          </a:xfrm>
          <a:prstGeom prst="rect">
            <a:avLst/>
          </a:prstGeom>
          <a:noFill/>
        </p:spPr>
        <p:txBody>
          <a:bodyPr wrap="square" rtlCol="0">
            <a:spAutoFit/>
          </a:bodyPr>
          <a:lstStyle/>
          <a:p>
            <a:pPr marL="285750" indent="-285750">
              <a:buFont typeface="Arial" panose="020B0604020202020204" pitchFamily="34" charset="0"/>
              <a:buChar char="•"/>
            </a:pPr>
            <a:r>
              <a:rPr lang="en-GB" dirty="0">
                <a:cs typeface="Arial" panose="020B0604020202020204" pitchFamily="34" charset="0"/>
              </a:rPr>
              <a:t>Across HWE 1 in 5 adults attend A&amp;E</a:t>
            </a:r>
          </a:p>
          <a:p>
            <a:pPr marL="285750" indent="-285750">
              <a:buFont typeface="Arial" panose="020B0604020202020204" pitchFamily="34" charset="0"/>
              <a:buChar char="•"/>
            </a:pPr>
            <a:r>
              <a:rPr lang="en-GB" dirty="0">
                <a:cs typeface="Arial" panose="020B0604020202020204" pitchFamily="34" charset="0"/>
              </a:rPr>
              <a:t>Large volume of A&amp;E attendances that resulted in no investigation or treatment in working age adults in ‘healthy’ segment</a:t>
            </a:r>
          </a:p>
          <a:p>
            <a:pPr marL="285750" indent="-285750">
              <a:buFont typeface="Arial" panose="020B0604020202020204" pitchFamily="34" charset="0"/>
              <a:buChar char="•"/>
            </a:pPr>
            <a:r>
              <a:rPr lang="en-GB" dirty="0">
                <a:cs typeface="Arial" panose="020B0604020202020204" pitchFamily="34" charset="0"/>
              </a:rPr>
              <a:t>Variation across HWE:</a:t>
            </a:r>
          </a:p>
          <a:p>
            <a:pPr marL="742950" lvl="1" indent="-285750">
              <a:buFont typeface="Arial" panose="020B0604020202020204" pitchFamily="34" charset="0"/>
              <a:buChar char="•"/>
            </a:pPr>
            <a:r>
              <a:rPr lang="en-GB" dirty="0">
                <a:cs typeface="Arial" panose="020B0604020202020204" pitchFamily="34" charset="0"/>
              </a:rPr>
              <a:t>Emergency hospital admissions for coronary heart disease (CHD) and chronic obstructive pulmonary disease (COPD) is </a:t>
            </a:r>
            <a:r>
              <a:rPr lang="en-GB" b="1" dirty="0">
                <a:cs typeface="Arial" panose="020B0604020202020204" pitchFamily="34" charset="0"/>
              </a:rPr>
              <a:t>significantly higher </a:t>
            </a:r>
            <a:r>
              <a:rPr lang="en-GB" dirty="0">
                <a:cs typeface="Arial" panose="020B0604020202020204" pitchFamily="34" charset="0"/>
              </a:rPr>
              <a:t>than national average in certain districts e.g. Harlow, Watford and Stevenage</a:t>
            </a:r>
          </a:p>
          <a:p>
            <a:pPr marL="742950" lvl="1" indent="-285750">
              <a:buFont typeface="Arial" panose="020B0604020202020204" pitchFamily="34" charset="0"/>
              <a:buChar char="•"/>
            </a:pPr>
            <a:r>
              <a:rPr lang="en-GB" dirty="0">
                <a:cs typeface="Arial" panose="020B0604020202020204" pitchFamily="34" charset="0"/>
              </a:rPr>
              <a:t>Higher suicide rate in Harlow compared to national average</a:t>
            </a:r>
          </a:p>
          <a:p>
            <a:pPr marL="742950" lvl="1" indent="-285750">
              <a:buFont typeface="Arial" panose="020B0604020202020204" pitchFamily="34" charset="0"/>
              <a:buChar char="•"/>
            </a:pPr>
            <a:r>
              <a:rPr lang="en-GB" dirty="0">
                <a:cs typeface="Arial" panose="020B0604020202020204" pitchFamily="34" charset="0"/>
              </a:rPr>
              <a:t>Alcohol-related admissions higher in areas with </a:t>
            </a:r>
          </a:p>
          <a:p>
            <a:pPr marL="285750" indent="-285750">
              <a:buFont typeface="Arial" panose="020B0604020202020204" pitchFamily="34" charset="0"/>
              <a:buChar char="•"/>
            </a:pPr>
            <a:r>
              <a:rPr lang="en-GB" dirty="0">
                <a:cs typeface="Arial" panose="020B0604020202020204" pitchFamily="34" charset="0"/>
              </a:rPr>
              <a:t>High intensity users are adults with multiple disadvantage (mental health, substance misuse, social complexity) </a:t>
            </a:r>
          </a:p>
          <a:p>
            <a:pPr marL="285750" indent="-285750">
              <a:buFont typeface="Arial" panose="020B0604020202020204" pitchFamily="34" charset="0"/>
              <a:buChar char="•"/>
            </a:pPr>
            <a:r>
              <a:rPr lang="en-GB" dirty="0">
                <a:cs typeface="Arial" panose="020B0604020202020204" pitchFamily="34" charset="0"/>
              </a:rPr>
              <a:t>High cost emergency admissions for ACSCs in adults in ‘advanced disease and complexity’ segmentation, in particular AF/atrial flutter and end-stage COPD</a:t>
            </a:r>
          </a:p>
        </p:txBody>
      </p:sp>
      <p:pic>
        <p:nvPicPr>
          <p:cNvPr id="9" name="Picture 8">
            <a:extLst>
              <a:ext uri="{FF2B5EF4-FFF2-40B4-BE49-F238E27FC236}">
                <a16:creationId xmlns:a16="http://schemas.microsoft.com/office/drawing/2014/main" id="{751584DD-52B5-CFBE-34DA-8DC004B7D0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13196" y="534807"/>
            <a:ext cx="1682438" cy="5473608"/>
          </a:xfrm>
          <a:prstGeom prst="rect">
            <a:avLst/>
          </a:prstGeom>
        </p:spPr>
      </p:pic>
      <p:pic>
        <p:nvPicPr>
          <p:cNvPr id="13" name="Picture 12">
            <a:extLst>
              <a:ext uri="{FF2B5EF4-FFF2-40B4-BE49-F238E27FC236}">
                <a16:creationId xmlns:a16="http://schemas.microsoft.com/office/drawing/2014/main" id="{98580970-E3C9-BAC4-A217-F608F2A797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55403" y="534807"/>
            <a:ext cx="1530115" cy="5473608"/>
          </a:xfrm>
          <a:prstGeom prst="rect">
            <a:avLst/>
          </a:prstGeom>
        </p:spPr>
      </p:pic>
      <p:sp>
        <p:nvSpPr>
          <p:cNvPr id="16" name="Star: 7 Points 15">
            <a:extLst>
              <a:ext uri="{FF2B5EF4-FFF2-40B4-BE49-F238E27FC236}">
                <a16:creationId xmlns:a16="http://schemas.microsoft.com/office/drawing/2014/main" id="{F4AB8108-A5A2-4A82-5643-2FE0B24A5544}"/>
              </a:ext>
            </a:extLst>
          </p:cNvPr>
          <p:cNvSpPr/>
          <p:nvPr/>
        </p:nvSpPr>
        <p:spPr>
          <a:xfrm>
            <a:off x="10173495" y="1690688"/>
            <a:ext cx="94268" cy="11312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7 Points 16">
            <a:extLst>
              <a:ext uri="{FF2B5EF4-FFF2-40B4-BE49-F238E27FC236}">
                <a16:creationId xmlns:a16="http://schemas.microsoft.com/office/drawing/2014/main" id="{CAD86E67-470F-E43C-5E25-62A3DA08D7A8}"/>
              </a:ext>
            </a:extLst>
          </p:cNvPr>
          <p:cNvSpPr/>
          <p:nvPr/>
        </p:nvSpPr>
        <p:spPr>
          <a:xfrm>
            <a:off x="10197464" y="2540672"/>
            <a:ext cx="94268" cy="11312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ar: 7 Points 17">
            <a:extLst>
              <a:ext uri="{FF2B5EF4-FFF2-40B4-BE49-F238E27FC236}">
                <a16:creationId xmlns:a16="http://schemas.microsoft.com/office/drawing/2014/main" id="{D17915CC-9078-023D-ED43-E2B8B279D4FA}"/>
              </a:ext>
            </a:extLst>
          </p:cNvPr>
          <p:cNvSpPr/>
          <p:nvPr/>
        </p:nvSpPr>
        <p:spPr>
          <a:xfrm>
            <a:off x="10201008" y="2314430"/>
            <a:ext cx="94268" cy="11312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29CB46A-F0AF-5575-01B5-2FAC1F60A452}"/>
              </a:ext>
            </a:extLst>
          </p:cNvPr>
          <p:cNvSpPr txBox="1"/>
          <p:nvPr/>
        </p:nvSpPr>
        <p:spPr>
          <a:xfrm>
            <a:off x="7598004" y="250321"/>
            <a:ext cx="4364610" cy="461665"/>
          </a:xfrm>
          <a:prstGeom prst="rect">
            <a:avLst/>
          </a:prstGeom>
          <a:noFill/>
        </p:spPr>
        <p:txBody>
          <a:bodyPr wrap="square" rtlCol="0">
            <a:spAutoFit/>
          </a:bodyPr>
          <a:lstStyle/>
          <a:p>
            <a:r>
              <a:rPr lang="en-GB" sz="1200" dirty="0"/>
              <a:t>Emergency hospital admissions for Chronic Obstructive Pulmonary Disease (COPD), standardised admission ratio (2016/17 -2020/21)</a:t>
            </a:r>
          </a:p>
        </p:txBody>
      </p:sp>
      <p:sp>
        <p:nvSpPr>
          <p:cNvPr id="20" name="TextBox 19">
            <a:extLst>
              <a:ext uri="{FF2B5EF4-FFF2-40B4-BE49-F238E27FC236}">
                <a16:creationId xmlns:a16="http://schemas.microsoft.com/office/drawing/2014/main" id="{69B036AA-E117-C798-F889-281B8345E2DB}"/>
              </a:ext>
            </a:extLst>
          </p:cNvPr>
          <p:cNvSpPr txBox="1"/>
          <p:nvPr/>
        </p:nvSpPr>
        <p:spPr>
          <a:xfrm>
            <a:off x="6024285" y="5362084"/>
            <a:ext cx="2535088" cy="646331"/>
          </a:xfrm>
          <a:prstGeom prst="rect">
            <a:avLst/>
          </a:prstGeom>
          <a:noFill/>
        </p:spPr>
        <p:txBody>
          <a:bodyPr wrap="square" rtlCol="0">
            <a:spAutoFit/>
          </a:bodyPr>
          <a:lstStyle/>
          <a:p>
            <a:r>
              <a:rPr lang="en-GB" sz="1200" dirty="0"/>
              <a:t>Source: Office for Health Improvement and Disparities (OHID) </a:t>
            </a:r>
            <a:r>
              <a:rPr lang="en-GB" sz="1200" i="1" dirty="0"/>
              <a:t>Fingertips Public Health Profiles</a:t>
            </a:r>
            <a:endParaRPr lang="en-GB" sz="1200" dirty="0"/>
          </a:p>
        </p:txBody>
      </p:sp>
    </p:spTree>
    <p:extLst>
      <p:ext uri="{BB962C8B-B14F-4D97-AF65-F5344CB8AC3E}">
        <p14:creationId xmlns:p14="http://schemas.microsoft.com/office/powerpoint/2010/main" val="1220649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E85E-2249-442A-A4AC-6802A7A3D7A8}"/>
              </a:ext>
            </a:extLst>
          </p:cNvPr>
          <p:cNvSpPr>
            <a:spLocks noGrp="1"/>
          </p:cNvSpPr>
          <p:nvPr>
            <p:ph type="title"/>
          </p:nvPr>
        </p:nvSpPr>
        <p:spPr/>
        <p:txBody>
          <a:bodyPr/>
          <a:lstStyle/>
          <a:p>
            <a:r>
              <a:rPr lang="en-GB" dirty="0"/>
              <a:t>Older people </a:t>
            </a:r>
          </a:p>
        </p:txBody>
      </p:sp>
      <p:sp>
        <p:nvSpPr>
          <p:cNvPr id="6" name="Content Placeholder 5">
            <a:extLst>
              <a:ext uri="{FF2B5EF4-FFF2-40B4-BE49-F238E27FC236}">
                <a16:creationId xmlns:a16="http://schemas.microsoft.com/office/drawing/2014/main" id="{4A3F6F4D-C379-40BC-A700-ACE0095ABA6C}"/>
              </a:ext>
            </a:extLst>
          </p:cNvPr>
          <p:cNvSpPr txBox="1">
            <a:spLocks noGrp="1"/>
          </p:cNvSpPr>
          <p:nvPr>
            <p:ph sz="half" idx="1"/>
          </p:nvPr>
        </p:nvSpPr>
        <p:spPr>
          <a:xfrm>
            <a:off x="5636987" y="2424994"/>
            <a:ext cx="5995060" cy="3387081"/>
          </a:xfrm>
          <a:prstGeom prst="rect">
            <a:avLst/>
          </a:prstGeom>
          <a:noFill/>
        </p:spPr>
        <p:txBody>
          <a:bodyPr wrap="square" rtlCol="0">
            <a:spAutoFit/>
          </a:bodyPr>
          <a:lstStyle/>
          <a:p>
            <a:pPr>
              <a:spcAft>
                <a:spcPts val="0"/>
              </a:spcAft>
            </a:pPr>
            <a:r>
              <a:rPr lang="en-GB" sz="1600" dirty="0">
                <a:latin typeface="+mn-lt"/>
              </a:rPr>
              <a:t>Variation across HWE (2021/22):</a:t>
            </a:r>
          </a:p>
          <a:p>
            <a:pPr lvl="1">
              <a:spcAft>
                <a:spcPts val="0"/>
              </a:spcAft>
            </a:pPr>
            <a:r>
              <a:rPr lang="en-GB" sz="1600" dirty="0">
                <a:latin typeface="+mn-lt"/>
              </a:rPr>
              <a:t>A number of districts with significantly higher rate of emergency admissions due to falls in aged 65 and over compared to national average</a:t>
            </a:r>
          </a:p>
          <a:p>
            <a:pPr lvl="1">
              <a:spcAft>
                <a:spcPts val="0"/>
              </a:spcAft>
            </a:pPr>
            <a:r>
              <a:rPr lang="en-GB" sz="1600" dirty="0">
                <a:latin typeface="+mn-lt"/>
              </a:rPr>
              <a:t>In SWH the rate of emergency admissions due to falls injuries in those aged 65 and over, higher than national CCG median (Source: Model hospital)</a:t>
            </a:r>
          </a:p>
          <a:p>
            <a:pPr lvl="1">
              <a:spcAft>
                <a:spcPts val="0"/>
              </a:spcAft>
            </a:pPr>
            <a:r>
              <a:rPr lang="en-GB" sz="1600" dirty="0">
                <a:latin typeface="+mn-lt"/>
              </a:rPr>
              <a:t>HWE</a:t>
            </a:r>
            <a:r>
              <a:rPr lang="en-GB" sz="1600" b="1" dirty="0">
                <a:latin typeface="+mn-lt"/>
              </a:rPr>
              <a:t> </a:t>
            </a:r>
            <a:r>
              <a:rPr lang="en-GB" sz="1600" dirty="0">
                <a:latin typeface="+mn-lt"/>
              </a:rPr>
              <a:t>has a </a:t>
            </a:r>
            <a:r>
              <a:rPr lang="en-GB" sz="1600" b="1" dirty="0">
                <a:latin typeface="+mn-lt"/>
              </a:rPr>
              <a:t>higher </a:t>
            </a:r>
            <a:r>
              <a:rPr lang="en-GB" sz="1600" dirty="0">
                <a:latin typeface="+mn-lt"/>
              </a:rPr>
              <a:t>percentage of patients aged 85+ with an anticholinergic burden (ACB) of ≥6 when compared to the national median. Anticholinergic burden is the cumulative effect on an individual of taking one or more medications with anticholinergic activity. A score of ≥3 increases risk of cognitive and functional impairment, falls and mortality in older adults</a:t>
            </a:r>
          </a:p>
        </p:txBody>
      </p:sp>
      <p:sp>
        <p:nvSpPr>
          <p:cNvPr id="3" name="TextBox 2">
            <a:extLst>
              <a:ext uri="{FF2B5EF4-FFF2-40B4-BE49-F238E27FC236}">
                <a16:creationId xmlns:a16="http://schemas.microsoft.com/office/drawing/2014/main" id="{49D51908-0928-4FA5-8387-7729FD01BF58}"/>
              </a:ext>
            </a:extLst>
          </p:cNvPr>
          <p:cNvSpPr txBox="1"/>
          <p:nvPr/>
        </p:nvSpPr>
        <p:spPr>
          <a:xfrm>
            <a:off x="453600" y="5076690"/>
            <a:ext cx="4993731" cy="276999"/>
          </a:xfrm>
          <a:prstGeom prst="rect">
            <a:avLst/>
          </a:prstGeom>
          <a:noFill/>
          <a:ln>
            <a:solidFill>
              <a:schemeClr val="tx1"/>
            </a:solidFill>
          </a:ln>
        </p:spPr>
        <p:txBody>
          <a:bodyPr wrap="square" rtlCol="0">
            <a:spAutoFit/>
          </a:bodyPr>
          <a:lstStyle/>
          <a:p>
            <a:pPr algn="r"/>
            <a:r>
              <a:rPr lang="en-GB" sz="1200" dirty="0"/>
              <a:t>Source: Fingertips 2021/22, secondary care data</a:t>
            </a:r>
          </a:p>
        </p:txBody>
      </p:sp>
      <p:sp>
        <p:nvSpPr>
          <p:cNvPr id="8" name="Content Placeholder 2">
            <a:extLst>
              <a:ext uri="{FF2B5EF4-FFF2-40B4-BE49-F238E27FC236}">
                <a16:creationId xmlns:a16="http://schemas.microsoft.com/office/drawing/2014/main" id="{27883299-B5DA-4089-A03E-ACB24742580B}"/>
              </a:ext>
            </a:extLst>
          </p:cNvPr>
          <p:cNvSpPr txBox="1">
            <a:spLocks/>
          </p:cNvSpPr>
          <p:nvPr/>
        </p:nvSpPr>
        <p:spPr>
          <a:xfrm>
            <a:off x="1656144" y="5683496"/>
            <a:ext cx="4922631" cy="4195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a:latin typeface="Arial"/>
                <a:cs typeface="Arial"/>
              </a:rPr>
              <a:t>Acknowledgement: Heidi Bowing, Clinical Fellow HWE ICB</a:t>
            </a:r>
          </a:p>
        </p:txBody>
      </p:sp>
      <p:graphicFrame>
        <p:nvGraphicFramePr>
          <p:cNvPr id="12" name="Content Placeholder 11">
            <a:extLst>
              <a:ext uri="{FF2B5EF4-FFF2-40B4-BE49-F238E27FC236}">
                <a16:creationId xmlns:a16="http://schemas.microsoft.com/office/drawing/2014/main" id="{5D8BF759-A4B5-499A-9817-4F509D3DCCA4}"/>
              </a:ext>
            </a:extLst>
          </p:cNvPr>
          <p:cNvGraphicFramePr>
            <a:graphicFrameLocks noGrp="1"/>
          </p:cNvGraphicFramePr>
          <p:nvPr>
            <p:ph sz="half" idx="2"/>
            <p:extLst>
              <p:ext uri="{D42A27DB-BD31-4B8C-83A1-F6EECF244321}">
                <p14:modId xmlns:p14="http://schemas.microsoft.com/office/powerpoint/2010/main" val="4109454008"/>
              </p:ext>
            </p:extLst>
          </p:nvPr>
        </p:nvGraphicFramePr>
        <p:xfrm>
          <a:off x="453600" y="2559620"/>
          <a:ext cx="4993731" cy="24642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14AD038-B8C8-47A8-AE86-E3BA45E57C7F}"/>
              </a:ext>
            </a:extLst>
          </p:cNvPr>
          <p:cNvSpPr txBox="1"/>
          <p:nvPr/>
        </p:nvSpPr>
        <p:spPr>
          <a:xfrm flipH="1">
            <a:off x="370298" y="852055"/>
            <a:ext cx="11072093"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cs typeface="Arial" panose="020B0604020202020204" pitchFamily="34" charset="0"/>
              </a:rPr>
              <a:t>Across HWE 1 in 4 older people attend A&amp;E</a:t>
            </a:r>
          </a:p>
          <a:p>
            <a:pPr marL="285750" indent="-285750">
              <a:buFont typeface="Arial" panose="020B0604020202020204" pitchFamily="34" charset="0"/>
              <a:buChar char="•"/>
            </a:pPr>
            <a:r>
              <a:rPr lang="en-GB" sz="1600" dirty="0">
                <a:cs typeface="Arial" panose="020B0604020202020204" pitchFamily="34" charset="0"/>
              </a:rPr>
              <a:t>High cost A&amp;E attendances in those in advanced disease and complexity and particularly end of life, frailty and dementia population segments</a:t>
            </a:r>
          </a:p>
          <a:p>
            <a:pPr marL="285750" indent="-285750">
              <a:buFont typeface="Arial" panose="020B0604020202020204" pitchFamily="34" charset="0"/>
              <a:buChar char="•"/>
            </a:pPr>
            <a:r>
              <a:rPr lang="en-GB" sz="1600" dirty="0">
                <a:effectLst/>
                <a:ea typeface="Calibri" panose="020F0502020204030204" pitchFamily="34" charset="0"/>
                <a:cs typeface="Arial" panose="020B0604020202020204" pitchFamily="34" charset="0"/>
              </a:rPr>
              <a:t>High volume and high cost emergency hospital admissions in older people in the end-of-life,</a:t>
            </a:r>
            <a:r>
              <a:rPr lang="en-GB" sz="1600" dirty="0">
                <a:ea typeface="Calibri" panose="020F0502020204030204" pitchFamily="34" charset="0"/>
                <a:cs typeface="Arial" panose="020B0604020202020204" pitchFamily="34" charset="0"/>
              </a:rPr>
              <a:t> frailty, and dementia segment</a:t>
            </a:r>
          </a:p>
          <a:p>
            <a:pPr marL="285750" indent="-285750">
              <a:buFont typeface="Arial" panose="020B0604020202020204" pitchFamily="34" charset="0"/>
              <a:buChar char="•"/>
            </a:pPr>
            <a:r>
              <a:rPr lang="en-GB" sz="1600" dirty="0">
                <a:effectLst/>
                <a:ea typeface="Calibri" panose="020F0502020204030204" pitchFamily="34" charset="0"/>
                <a:cs typeface="Arial" panose="020B0604020202020204" pitchFamily="34" charset="0"/>
              </a:rPr>
              <a:t>Account for large proportion of high</a:t>
            </a:r>
            <a:r>
              <a:rPr lang="en-GB" sz="1600" dirty="0">
                <a:ea typeface="Calibri" panose="020F0502020204030204" pitchFamily="34" charset="0"/>
                <a:cs typeface="Arial" panose="020B0604020202020204" pitchFamily="34" charset="0"/>
              </a:rPr>
              <a:t>-cost (and prolonged duration of stay) emergency admissions for ACSCs, particularly high cost is emergency admissions for congestive heart failure in severe frailty patients</a:t>
            </a:r>
          </a:p>
          <a:p>
            <a:endParaRPr lang="en-GB" sz="16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6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600" dirty="0">
              <a:cs typeface="Arial" panose="020B0604020202020204" pitchFamily="34" charset="0"/>
            </a:endParaRPr>
          </a:p>
        </p:txBody>
      </p:sp>
      <p:sp>
        <p:nvSpPr>
          <p:cNvPr id="5" name="TextBox 4">
            <a:extLst>
              <a:ext uri="{FF2B5EF4-FFF2-40B4-BE49-F238E27FC236}">
                <a16:creationId xmlns:a16="http://schemas.microsoft.com/office/drawing/2014/main" id="{21A9963E-7526-143F-F745-938E60B94708}"/>
              </a:ext>
            </a:extLst>
          </p:cNvPr>
          <p:cNvSpPr txBox="1"/>
          <p:nvPr/>
        </p:nvSpPr>
        <p:spPr>
          <a:xfrm>
            <a:off x="5963478" y="5683496"/>
            <a:ext cx="5774922" cy="307777"/>
          </a:xfrm>
          <a:prstGeom prst="rect">
            <a:avLst/>
          </a:prstGeom>
          <a:noFill/>
        </p:spPr>
        <p:txBody>
          <a:bodyPr wrap="square" rtlCol="0">
            <a:spAutoFit/>
          </a:bodyPr>
          <a:lstStyle/>
          <a:p>
            <a:r>
              <a:rPr lang="en-GB" sz="1400" dirty="0">
                <a:solidFill>
                  <a:schemeClr val="tx2"/>
                </a:solidFill>
              </a:rPr>
              <a:t>In depth </a:t>
            </a:r>
            <a:r>
              <a:rPr lang="en-GB" sz="1400" dirty="0" err="1">
                <a:solidFill>
                  <a:schemeClr val="tx2"/>
                </a:solidFill>
              </a:rPr>
              <a:t>EoL</a:t>
            </a:r>
            <a:r>
              <a:rPr lang="en-GB" sz="1400" dirty="0">
                <a:solidFill>
                  <a:schemeClr val="tx2"/>
                </a:solidFill>
              </a:rPr>
              <a:t> and Frailty and falls data packs available on HWE PHM website</a:t>
            </a:r>
          </a:p>
        </p:txBody>
      </p:sp>
    </p:spTree>
    <p:extLst>
      <p:ext uri="{BB962C8B-B14F-4D97-AF65-F5344CB8AC3E}">
        <p14:creationId xmlns:p14="http://schemas.microsoft.com/office/powerpoint/2010/main" val="40935155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0384DC8-A219-44C0-81F9-5499ED3DAD54}"/>
              </a:ext>
            </a:extLst>
          </p:cNvPr>
          <p:cNvSpPr txBox="1"/>
          <p:nvPr/>
        </p:nvSpPr>
        <p:spPr>
          <a:xfrm>
            <a:off x="795337" y="814213"/>
            <a:ext cx="10572750" cy="4906408"/>
          </a:xfrm>
          <a:prstGeom prst="rect">
            <a:avLst/>
          </a:prstGeom>
          <a:noFill/>
        </p:spPr>
        <p:txBody>
          <a:bodyPr wrap="square" rtlCol="0">
            <a:spAutoFit/>
          </a:bodyPr>
          <a:lstStyle/>
          <a:p>
            <a:pPr marL="342900" indent="-342900">
              <a:lnSpc>
                <a:spcPct val="150000"/>
              </a:lnSpc>
              <a:buFont typeface="+mj-lt"/>
              <a:buAutoNum type="arabicPeriod"/>
            </a:pPr>
            <a:r>
              <a:rPr lang="en-GB" sz="1400" dirty="0">
                <a:solidFill>
                  <a:schemeClr val="bg1">
                    <a:lumMod val="95000"/>
                  </a:schemeClr>
                </a:solidFill>
                <a:cs typeface="Arial" panose="020B0604020202020204" pitchFamily="34" charset="0"/>
              </a:rPr>
              <a:t>Definition of urgent and emergency care</a:t>
            </a:r>
          </a:p>
          <a:p>
            <a:pPr marL="342900" indent="-342900">
              <a:lnSpc>
                <a:spcPct val="150000"/>
              </a:lnSpc>
              <a:buFont typeface="+mj-lt"/>
              <a:buAutoNum type="arabicPeriod"/>
            </a:pPr>
            <a:r>
              <a:rPr lang="en-GB" sz="1400" dirty="0">
                <a:solidFill>
                  <a:schemeClr val="bg1">
                    <a:lumMod val="95000"/>
                  </a:schemeClr>
                </a:solidFill>
                <a:cs typeface="Arial" panose="020B0604020202020204" pitchFamily="34" charset="0"/>
              </a:rPr>
              <a:t>Aims and purpose</a:t>
            </a:r>
          </a:p>
          <a:p>
            <a:pPr marL="342900" indent="-342900">
              <a:lnSpc>
                <a:spcPct val="150000"/>
              </a:lnSpc>
              <a:buFont typeface="+mj-lt"/>
              <a:buAutoNum type="arabicPeriod"/>
            </a:pPr>
            <a:r>
              <a:rPr lang="en-GB" sz="1400" dirty="0">
                <a:solidFill>
                  <a:schemeClr val="bg1">
                    <a:lumMod val="95000"/>
                  </a:schemeClr>
                </a:solidFill>
                <a:cs typeface="Arial" panose="020B0604020202020204" pitchFamily="34" charset="0"/>
              </a:rPr>
              <a:t>Key demographics of HWE</a:t>
            </a:r>
          </a:p>
          <a:p>
            <a:pPr marL="342900" indent="-342900">
              <a:lnSpc>
                <a:spcPct val="150000"/>
              </a:lnSpc>
              <a:buFont typeface="+mj-lt"/>
              <a:buAutoNum type="arabicPeriod"/>
            </a:pPr>
            <a:r>
              <a:rPr lang="en-GB" sz="1400" dirty="0">
                <a:solidFill>
                  <a:schemeClr val="bg1">
                    <a:lumMod val="95000"/>
                  </a:schemeClr>
                </a:solidFill>
                <a:cs typeface="Arial" panose="020B0604020202020204" pitchFamily="34" charset="0"/>
              </a:rPr>
              <a:t>UEC activity in HWE – A&amp;E attendances</a:t>
            </a:r>
          </a:p>
          <a:p>
            <a:pPr marL="800100" lvl="1" indent="-342900">
              <a:lnSpc>
                <a:spcPct val="150000"/>
              </a:lnSpc>
              <a:buFont typeface="Wingdings" panose="05000000000000000000" pitchFamily="2" charset="2"/>
              <a:buChar char="v"/>
            </a:pPr>
            <a:r>
              <a:rPr lang="en-GB" sz="1400" dirty="0">
                <a:solidFill>
                  <a:schemeClr val="bg1">
                    <a:lumMod val="95000"/>
                  </a:schemeClr>
                </a:solidFill>
                <a:cs typeface="Arial" panose="020B0604020202020204" pitchFamily="34" charset="0"/>
              </a:rPr>
              <a:t>Rates of A&amp;E attendance</a:t>
            </a:r>
          </a:p>
          <a:p>
            <a:pPr marL="800100" lvl="1" indent="-342900">
              <a:lnSpc>
                <a:spcPct val="150000"/>
              </a:lnSpc>
              <a:buFont typeface="Wingdings" panose="05000000000000000000" pitchFamily="2" charset="2"/>
              <a:buChar char="v"/>
            </a:pPr>
            <a:r>
              <a:rPr lang="en-GB" sz="1400" dirty="0">
                <a:solidFill>
                  <a:schemeClr val="bg1">
                    <a:lumMod val="95000"/>
                  </a:schemeClr>
                </a:solidFill>
                <a:cs typeface="Arial" panose="020B0604020202020204" pitchFamily="34" charset="0"/>
              </a:rPr>
              <a:t>Where do our population attend A&amp;E?</a:t>
            </a:r>
          </a:p>
          <a:p>
            <a:pPr marL="800100" lvl="1" indent="-342900">
              <a:lnSpc>
                <a:spcPct val="150000"/>
              </a:lnSpc>
              <a:buFont typeface="Wingdings" panose="05000000000000000000" pitchFamily="2" charset="2"/>
              <a:buChar char="v"/>
            </a:pPr>
            <a:r>
              <a:rPr lang="en-GB" sz="1400" dirty="0">
                <a:solidFill>
                  <a:schemeClr val="bg1">
                    <a:lumMod val="95000"/>
                  </a:schemeClr>
                </a:solidFill>
                <a:cs typeface="Arial" panose="020B0604020202020204" pitchFamily="34" charset="0"/>
              </a:rPr>
              <a:t>A&amp;E attendance by demographics</a:t>
            </a:r>
          </a:p>
          <a:p>
            <a:pPr marL="800100" lvl="1" indent="-342900">
              <a:lnSpc>
                <a:spcPct val="150000"/>
              </a:lnSpc>
              <a:buFont typeface="Wingdings" panose="05000000000000000000" pitchFamily="2" charset="2"/>
              <a:buChar char="v"/>
            </a:pPr>
            <a:r>
              <a:rPr lang="en-GB" sz="1400" dirty="0">
                <a:solidFill>
                  <a:schemeClr val="bg1">
                    <a:lumMod val="95000"/>
                  </a:schemeClr>
                </a:solidFill>
                <a:cs typeface="Arial" panose="020B0604020202020204" pitchFamily="34" charset="0"/>
              </a:rPr>
              <a:t>A&amp;E attendances by population segment</a:t>
            </a:r>
          </a:p>
          <a:p>
            <a:pPr marL="800100" lvl="1" indent="-342900">
              <a:lnSpc>
                <a:spcPct val="150000"/>
              </a:lnSpc>
              <a:buFont typeface="Wingdings" panose="05000000000000000000" pitchFamily="2" charset="2"/>
              <a:buChar char="v"/>
            </a:pPr>
            <a:r>
              <a:rPr lang="en-GB" sz="1400" dirty="0">
                <a:solidFill>
                  <a:schemeClr val="bg1">
                    <a:lumMod val="95000"/>
                  </a:schemeClr>
                </a:solidFill>
                <a:cs typeface="Arial" panose="020B0604020202020204" pitchFamily="34" charset="0"/>
              </a:rPr>
              <a:t>Who is at risk?</a:t>
            </a:r>
          </a:p>
          <a:p>
            <a:pPr>
              <a:lnSpc>
                <a:spcPct val="150000"/>
              </a:lnSpc>
            </a:pPr>
            <a:r>
              <a:rPr lang="en-GB" sz="1400" dirty="0">
                <a:solidFill>
                  <a:schemeClr val="bg1">
                    <a:lumMod val="95000"/>
                  </a:schemeClr>
                </a:solidFill>
                <a:cs typeface="Arial" panose="020B0604020202020204" pitchFamily="34" charset="0"/>
              </a:rPr>
              <a:t>5. UEC activity in HWE – emergency hospital admissions</a:t>
            </a:r>
          </a:p>
          <a:p>
            <a:pPr marL="800100" lvl="1" indent="-342900">
              <a:lnSpc>
                <a:spcPct val="150000"/>
              </a:lnSpc>
              <a:buFont typeface="Wingdings" panose="05000000000000000000" pitchFamily="2" charset="2"/>
              <a:buChar char="v"/>
            </a:pPr>
            <a:r>
              <a:rPr lang="en-GB" sz="1400" dirty="0">
                <a:solidFill>
                  <a:schemeClr val="bg1">
                    <a:lumMod val="95000"/>
                  </a:schemeClr>
                </a:solidFill>
                <a:cs typeface="Arial" panose="020B0604020202020204" pitchFamily="34" charset="0"/>
              </a:rPr>
              <a:t>Rates of emergency hospital admission</a:t>
            </a:r>
          </a:p>
          <a:p>
            <a:pPr marL="800100" lvl="1" indent="-342900">
              <a:lnSpc>
                <a:spcPct val="150000"/>
              </a:lnSpc>
              <a:buFont typeface="Wingdings" panose="05000000000000000000" pitchFamily="2" charset="2"/>
              <a:buChar char="v"/>
            </a:pPr>
            <a:r>
              <a:rPr lang="en-GB" sz="1400" dirty="0">
                <a:solidFill>
                  <a:schemeClr val="bg1">
                    <a:lumMod val="95000"/>
                  </a:schemeClr>
                </a:solidFill>
                <a:cs typeface="Arial" panose="020B0604020202020204" pitchFamily="34" charset="0"/>
              </a:rPr>
              <a:t>Emergency hospital admissions by population segment</a:t>
            </a:r>
          </a:p>
          <a:p>
            <a:pPr marL="800100" lvl="1" indent="-342900">
              <a:lnSpc>
                <a:spcPct val="150000"/>
              </a:lnSpc>
              <a:buFont typeface="Wingdings" panose="05000000000000000000" pitchFamily="2" charset="2"/>
              <a:buChar char="v"/>
            </a:pPr>
            <a:r>
              <a:rPr lang="en-GB" sz="1400" dirty="0">
                <a:solidFill>
                  <a:schemeClr val="bg1">
                    <a:lumMod val="95000"/>
                  </a:schemeClr>
                </a:solidFill>
                <a:cs typeface="Arial" panose="020B0604020202020204" pitchFamily="34" charset="0"/>
              </a:rPr>
              <a:t>High intensity users</a:t>
            </a:r>
          </a:p>
          <a:p>
            <a:pPr marL="800100" lvl="1" indent="-342900">
              <a:lnSpc>
                <a:spcPct val="150000"/>
              </a:lnSpc>
              <a:buFont typeface="Wingdings" panose="05000000000000000000" pitchFamily="2" charset="2"/>
              <a:buChar char="v"/>
            </a:pPr>
            <a:r>
              <a:rPr lang="en-GB" sz="1400" dirty="0">
                <a:solidFill>
                  <a:schemeClr val="bg1">
                    <a:lumMod val="95000"/>
                  </a:schemeClr>
                </a:solidFill>
                <a:cs typeface="Arial" panose="020B0604020202020204" pitchFamily="34" charset="0"/>
              </a:rPr>
              <a:t>Ambulatory care sensitive conditions by segmentation</a:t>
            </a:r>
          </a:p>
          <a:p>
            <a:pPr marR="0" lvl="0" algn="l" defTabSz="914400" rtl="0" eaLnBrk="1" fontAlgn="auto" latinLnBrk="0" hangingPunct="1">
              <a:lnSpc>
                <a:spcPct val="150000"/>
              </a:lnSpc>
              <a:spcBef>
                <a:spcPts val="0"/>
              </a:spcBef>
              <a:spcAft>
                <a:spcPts val="0"/>
              </a:spcAft>
              <a:buClrTx/>
              <a:buSzTx/>
              <a:tabLst/>
              <a:defRPr/>
            </a:pPr>
            <a:endParaRPr kumimoji="0" lang="en-GB" sz="1400" b="0" i="0" u="none" strike="noStrike" kern="1200" cap="none" spc="0" normalizeH="0" baseline="0" noProof="0" dirty="0">
              <a:ln>
                <a:noFill/>
              </a:ln>
              <a:solidFill>
                <a:srgbClr val="FFFFFF">
                  <a:lumMod val="95000"/>
                </a:srgbClr>
              </a:solidFill>
              <a:effectLst/>
              <a:uLnTx/>
              <a:uFillTx/>
              <a:cs typeface="Arial" panose="020B0604020202020204" pitchFamily="34" charset="0"/>
            </a:endParaRPr>
          </a:p>
        </p:txBody>
      </p:sp>
      <p:grpSp>
        <p:nvGrpSpPr>
          <p:cNvPr id="12" name="Group 11">
            <a:extLst>
              <a:ext uri="{FF2B5EF4-FFF2-40B4-BE49-F238E27FC236}">
                <a16:creationId xmlns:a16="http://schemas.microsoft.com/office/drawing/2014/main" id="{7E948860-812A-42FA-A37B-31BEBD530442}"/>
              </a:ext>
            </a:extLst>
          </p:cNvPr>
          <p:cNvGrpSpPr/>
          <p:nvPr/>
        </p:nvGrpSpPr>
        <p:grpSpPr>
          <a:xfrm>
            <a:off x="8365242" y="2978332"/>
            <a:ext cx="3408747" cy="2908662"/>
            <a:chOff x="1614595" y="1051236"/>
            <a:chExt cx="5894020" cy="5619567"/>
          </a:xfrm>
        </p:grpSpPr>
        <p:grpSp>
          <p:nvGrpSpPr>
            <p:cNvPr id="14" name="Group 13">
              <a:extLst>
                <a:ext uri="{FF2B5EF4-FFF2-40B4-BE49-F238E27FC236}">
                  <a16:creationId xmlns:a16="http://schemas.microsoft.com/office/drawing/2014/main" id="{65D02D53-A03C-406D-A669-B6C4F808C04B}"/>
                </a:ext>
              </a:extLst>
            </p:cNvPr>
            <p:cNvGrpSpPr/>
            <p:nvPr/>
          </p:nvGrpSpPr>
          <p:grpSpPr>
            <a:xfrm>
              <a:off x="3602625" y="1051236"/>
              <a:ext cx="1932811" cy="2189031"/>
              <a:chOff x="2566650" y="2807880"/>
              <a:chExt cx="1932811" cy="2189031"/>
            </a:xfrm>
            <a:solidFill>
              <a:schemeClr val="accent3"/>
            </a:solidFill>
          </p:grpSpPr>
          <p:sp>
            <p:nvSpPr>
              <p:cNvPr id="39" name="Freeform 20">
                <a:extLst>
                  <a:ext uri="{FF2B5EF4-FFF2-40B4-BE49-F238E27FC236}">
                    <a16:creationId xmlns:a16="http://schemas.microsoft.com/office/drawing/2014/main" id="{2BFBC262-DCF1-437C-ABDD-74D4A792A8EC}"/>
                  </a:ext>
                </a:extLst>
              </p:cNvPr>
              <p:cNvSpPr/>
              <p:nvPr userDrawn="1"/>
            </p:nvSpPr>
            <p:spPr>
              <a:xfrm>
                <a:off x="3561831" y="3410294"/>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40" name="Freeform 21">
                <a:extLst>
                  <a:ext uri="{FF2B5EF4-FFF2-40B4-BE49-F238E27FC236}">
                    <a16:creationId xmlns:a16="http://schemas.microsoft.com/office/drawing/2014/main" id="{C32F1609-C1BD-4AFA-879A-787973FCFCD3}"/>
                  </a:ext>
                </a:extLst>
              </p:cNvPr>
              <p:cNvSpPr/>
              <p:nvPr userDrawn="1"/>
            </p:nvSpPr>
            <p:spPr>
              <a:xfrm>
                <a:off x="2566650" y="34008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41" name="Freeform 22">
                <a:extLst>
                  <a:ext uri="{FF2B5EF4-FFF2-40B4-BE49-F238E27FC236}">
                    <a16:creationId xmlns:a16="http://schemas.microsoft.com/office/drawing/2014/main" id="{7AF704AB-B078-4D6F-A57F-B345C341259B}"/>
                  </a:ext>
                </a:extLst>
              </p:cNvPr>
              <p:cNvSpPr/>
              <p:nvPr userDrawn="1"/>
            </p:nvSpPr>
            <p:spPr>
              <a:xfrm>
                <a:off x="2623327" y="2807880"/>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chemeClr val="accent3"/>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6986857E-0AB0-42B0-953F-29406FCB15BB}"/>
                </a:ext>
              </a:extLst>
            </p:cNvPr>
            <p:cNvGrpSpPr/>
            <p:nvPr/>
          </p:nvGrpSpPr>
          <p:grpSpPr>
            <a:xfrm>
              <a:off x="1614595" y="4486593"/>
              <a:ext cx="1932745" cy="2172587"/>
              <a:chOff x="2604549" y="2726012"/>
              <a:chExt cx="1932745" cy="2172587"/>
            </a:xfrm>
            <a:solidFill>
              <a:srgbClr val="FFC000"/>
            </a:solidFill>
          </p:grpSpPr>
          <p:sp>
            <p:nvSpPr>
              <p:cNvPr id="36" name="Freeform 20">
                <a:extLst>
                  <a:ext uri="{FF2B5EF4-FFF2-40B4-BE49-F238E27FC236}">
                    <a16:creationId xmlns:a16="http://schemas.microsoft.com/office/drawing/2014/main" id="{010DEE9D-A1AC-4DB1-B7AC-9AE0BAF2087E}"/>
                  </a:ext>
                </a:extLst>
              </p:cNvPr>
              <p:cNvSpPr/>
              <p:nvPr userDrawn="1"/>
            </p:nvSpPr>
            <p:spPr>
              <a:xfrm>
                <a:off x="2604549" y="2726012"/>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7" name="Freeform 21">
                <a:extLst>
                  <a:ext uri="{FF2B5EF4-FFF2-40B4-BE49-F238E27FC236}">
                    <a16:creationId xmlns:a16="http://schemas.microsoft.com/office/drawing/2014/main" id="{251E302D-773E-4A1E-9B28-22C06C5FFE93}"/>
                  </a:ext>
                </a:extLst>
              </p:cNvPr>
              <p:cNvSpPr/>
              <p:nvPr userDrawn="1"/>
            </p:nvSpPr>
            <p:spPr>
              <a:xfrm>
                <a:off x="3599361" y="2726012"/>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8" name="Freeform 22">
                <a:extLst>
                  <a:ext uri="{FF2B5EF4-FFF2-40B4-BE49-F238E27FC236}">
                    <a16:creationId xmlns:a16="http://schemas.microsoft.com/office/drawing/2014/main" id="{792AF154-F17C-47A7-A4C2-D69E42CEC349}"/>
                  </a:ext>
                </a:extLst>
              </p:cNvPr>
              <p:cNvSpPr/>
              <p:nvPr userDrawn="1"/>
            </p:nvSpPr>
            <p:spPr>
              <a:xfrm>
                <a:off x="2656623" y="383761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6" name="Group 15">
              <a:extLst>
                <a:ext uri="{FF2B5EF4-FFF2-40B4-BE49-F238E27FC236}">
                  <a16:creationId xmlns:a16="http://schemas.microsoft.com/office/drawing/2014/main" id="{CB160AFD-9305-4499-BEF7-F9E3466B20EF}"/>
                </a:ext>
              </a:extLst>
            </p:cNvPr>
            <p:cNvGrpSpPr/>
            <p:nvPr/>
          </p:nvGrpSpPr>
          <p:grpSpPr>
            <a:xfrm>
              <a:off x="3607596" y="4485774"/>
              <a:ext cx="1923620" cy="2180976"/>
              <a:chOff x="2596160" y="2741318"/>
              <a:chExt cx="1923620" cy="2180976"/>
            </a:xfrm>
            <a:solidFill>
              <a:schemeClr val="accent5"/>
            </a:solidFill>
          </p:grpSpPr>
          <p:sp>
            <p:nvSpPr>
              <p:cNvPr id="33" name="Freeform 20">
                <a:extLst>
                  <a:ext uri="{FF2B5EF4-FFF2-40B4-BE49-F238E27FC236}">
                    <a16:creationId xmlns:a16="http://schemas.microsoft.com/office/drawing/2014/main" id="{BDC00D59-42C2-4032-BCF5-00059465222A}"/>
                  </a:ext>
                </a:extLst>
              </p:cNvPr>
              <p:cNvSpPr/>
              <p:nvPr userDrawn="1"/>
            </p:nvSpPr>
            <p:spPr>
              <a:xfrm>
                <a:off x="2596160" y="2749707"/>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4" name="Freeform 21">
                <a:extLst>
                  <a:ext uri="{FF2B5EF4-FFF2-40B4-BE49-F238E27FC236}">
                    <a16:creationId xmlns:a16="http://schemas.microsoft.com/office/drawing/2014/main" id="{57327A4A-27A0-4263-8BA1-C63562899505}"/>
                  </a:ext>
                </a:extLst>
              </p:cNvPr>
              <p:cNvSpPr/>
              <p:nvPr userDrawn="1"/>
            </p:nvSpPr>
            <p:spPr>
              <a:xfrm>
                <a:off x="3581847" y="2741318"/>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5" name="Freeform 22">
                <a:extLst>
                  <a:ext uri="{FF2B5EF4-FFF2-40B4-BE49-F238E27FC236}">
                    <a16:creationId xmlns:a16="http://schemas.microsoft.com/office/drawing/2014/main" id="{018BCD21-B242-4880-B6AE-5B955FC50275}"/>
                  </a:ext>
                </a:extLst>
              </p:cNvPr>
              <p:cNvSpPr/>
              <p:nvPr userDrawn="1"/>
            </p:nvSpPr>
            <p:spPr>
              <a:xfrm>
                <a:off x="2656623" y="3861309"/>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7" name="Group 16">
              <a:extLst>
                <a:ext uri="{FF2B5EF4-FFF2-40B4-BE49-F238E27FC236}">
                  <a16:creationId xmlns:a16="http://schemas.microsoft.com/office/drawing/2014/main" id="{41B657B0-D3F7-4648-A0D5-B1B827826484}"/>
                </a:ext>
              </a:extLst>
            </p:cNvPr>
            <p:cNvGrpSpPr/>
            <p:nvPr/>
          </p:nvGrpSpPr>
          <p:grpSpPr>
            <a:xfrm>
              <a:off x="5583523" y="4497480"/>
              <a:ext cx="1925092" cy="2173323"/>
              <a:chOff x="2538909" y="2766485"/>
              <a:chExt cx="1925092" cy="2173323"/>
            </a:xfrm>
            <a:solidFill>
              <a:schemeClr val="accent1"/>
            </a:solidFill>
          </p:grpSpPr>
          <p:sp>
            <p:nvSpPr>
              <p:cNvPr id="30" name="Freeform 20">
                <a:extLst>
                  <a:ext uri="{FF2B5EF4-FFF2-40B4-BE49-F238E27FC236}">
                    <a16:creationId xmlns:a16="http://schemas.microsoft.com/office/drawing/2014/main" id="{366B8596-E234-4962-8DC7-9427DA7A0D64}"/>
                  </a:ext>
                </a:extLst>
              </p:cNvPr>
              <p:cNvSpPr/>
              <p:nvPr userDrawn="1"/>
            </p:nvSpPr>
            <p:spPr>
              <a:xfrm>
                <a:off x="2538909" y="2766485"/>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1" name="Freeform 21">
                <a:extLst>
                  <a:ext uri="{FF2B5EF4-FFF2-40B4-BE49-F238E27FC236}">
                    <a16:creationId xmlns:a16="http://schemas.microsoft.com/office/drawing/2014/main" id="{25296174-91C2-49EF-9952-B77BDB2A12D9}"/>
                  </a:ext>
                </a:extLst>
              </p:cNvPr>
              <p:cNvSpPr/>
              <p:nvPr userDrawn="1"/>
            </p:nvSpPr>
            <p:spPr>
              <a:xfrm>
                <a:off x="3526068" y="2766485"/>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2" name="Freeform 22">
                <a:extLst>
                  <a:ext uri="{FF2B5EF4-FFF2-40B4-BE49-F238E27FC236}">
                    <a16:creationId xmlns:a16="http://schemas.microsoft.com/office/drawing/2014/main" id="{1504ACF5-3563-4A17-9864-6DBCEE0D0665}"/>
                  </a:ext>
                </a:extLst>
              </p:cNvPr>
              <p:cNvSpPr/>
              <p:nvPr userDrawn="1"/>
            </p:nvSpPr>
            <p:spPr>
              <a:xfrm>
                <a:off x="2591719" y="3878823"/>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8" name="Group 17">
              <a:extLst>
                <a:ext uri="{FF2B5EF4-FFF2-40B4-BE49-F238E27FC236}">
                  <a16:creationId xmlns:a16="http://schemas.microsoft.com/office/drawing/2014/main" id="{294D8A5B-4E4C-4BA6-8DBF-95D17A529898}"/>
                </a:ext>
              </a:extLst>
            </p:cNvPr>
            <p:cNvGrpSpPr/>
            <p:nvPr/>
          </p:nvGrpSpPr>
          <p:grpSpPr>
            <a:xfrm>
              <a:off x="4592706" y="2774103"/>
              <a:ext cx="1925092" cy="2180976"/>
              <a:chOff x="2539645" y="2765749"/>
              <a:chExt cx="1925092" cy="2180976"/>
            </a:xfrm>
            <a:solidFill>
              <a:schemeClr val="accent2"/>
            </a:solidFill>
          </p:grpSpPr>
          <p:sp>
            <p:nvSpPr>
              <p:cNvPr id="27" name="Freeform 20">
                <a:extLst>
                  <a:ext uri="{FF2B5EF4-FFF2-40B4-BE49-F238E27FC236}">
                    <a16:creationId xmlns:a16="http://schemas.microsoft.com/office/drawing/2014/main" id="{6C912E5D-95DC-417D-B025-A8707C098915}"/>
                  </a:ext>
                </a:extLst>
              </p:cNvPr>
              <p:cNvSpPr/>
              <p:nvPr userDrawn="1"/>
            </p:nvSpPr>
            <p:spPr>
              <a:xfrm>
                <a:off x="2539645" y="276574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8" name="Freeform 21">
                <a:extLst>
                  <a:ext uri="{FF2B5EF4-FFF2-40B4-BE49-F238E27FC236}">
                    <a16:creationId xmlns:a16="http://schemas.microsoft.com/office/drawing/2014/main" id="{EA2C3F6D-6943-4F21-898F-0E6B7B48FFF7}"/>
                  </a:ext>
                </a:extLst>
              </p:cNvPr>
              <p:cNvSpPr/>
              <p:nvPr userDrawn="1"/>
            </p:nvSpPr>
            <p:spPr>
              <a:xfrm>
                <a:off x="3526804" y="276574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9" name="Freeform 22">
                <a:extLst>
                  <a:ext uri="{FF2B5EF4-FFF2-40B4-BE49-F238E27FC236}">
                    <a16:creationId xmlns:a16="http://schemas.microsoft.com/office/drawing/2014/main" id="{43DC3354-7105-4797-B911-ED125532CB9C}"/>
                  </a:ext>
                </a:extLst>
              </p:cNvPr>
              <p:cNvSpPr/>
              <p:nvPr userDrawn="1"/>
            </p:nvSpPr>
            <p:spPr>
              <a:xfrm>
                <a:off x="2584066" y="3885740"/>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grp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9" name="Group 18">
              <a:extLst>
                <a:ext uri="{FF2B5EF4-FFF2-40B4-BE49-F238E27FC236}">
                  <a16:creationId xmlns:a16="http://schemas.microsoft.com/office/drawing/2014/main" id="{F68E7B77-D15A-4E7B-AC8C-42B736D24734}"/>
                </a:ext>
              </a:extLst>
            </p:cNvPr>
            <p:cNvGrpSpPr/>
            <p:nvPr/>
          </p:nvGrpSpPr>
          <p:grpSpPr>
            <a:xfrm>
              <a:off x="2602710" y="2773771"/>
              <a:ext cx="1933481" cy="2180976"/>
              <a:chOff x="2594688" y="2765749"/>
              <a:chExt cx="1933481" cy="2180976"/>
            </a:xfrm>
          </p:grpSpPr>
          <p:sp>
            <p:nvSpPr>
              <p:cNvPr id="24" name="Freeform 20">
                <a:extLst>
                  <a:ext uri="{FF2B5EF4-FFF2-40B4-BE49-F238E27FC236}">
                    <a16:creationId xmlns:a16="http://schemas.microsoft.com/office/drawing/2014/main" id="{84648423-EF29-4A5B-B0E8-2F0E1C4A08E2}"/>
                  </a:ext>
                </a:extLst>
              </p:cNvPr>
              <p:cNvSpPr/>
              <p:nvPr userDrawn="1"/>
            </p:nvSpPr>
            <p:spPr>
              <a:xfrm>
                <a:off x="2594688" y="276574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5" name="Freeform 21">
                <a:extLst>
                  <a:ext uri="{FF2B5EF4-FFF2-40B4-BE49-F238E27FC236}">
                    <a16:creationId xmlns:a16="http://schemas.microsoft.com/office/drawing/2014/main" id="{2BB2F9BE-9C4A-42D6-A6E0-85F992FBFD53}"/>
                  </a:ext>
                </a:extLst>
              </p:cNvPr>
              <p:cNvSpPr/>
              <p:nvPr userDrawn="1"/>
            </p:nvSpPr>
            <p:spPr>
              <a:xfrm>
                <a:off x="3590236" y="276574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6" name="Freeform 22">
                <a:extLst>
                  <a:ext uri="{FF2B5EF4-FFF2-40B4-BE49-F238E27FC236}">
                    <a16:creationId xmlns:a16="http://schemas.microsoft.com/office/drawing/2014/main" id="{43F702EC-47FE-421A-A911-AD6C0C0A608E}"/>
                  </a:ext>
                </a:extLst>
              </p:cNvPr>
              <p:cNvSpPr/>
              <p:nvPr userDrawn="1"/>
            </p:nvSpPr>
            <p:spPr>
              <a:xfrm>
                <a:off x="2655887" y="3885740"/>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sp>
        <p:nvSpPr>
          <p:cNvPr id="46" name="Title 45">
            <a:extLst>
              <a:ext uri="{FF2B5EF4-FFF2-40B4-BE49-F238E27FC236}">
                <a16:creationId xmlns:a16="http://schemas.microsoft.com/office/drawing/2014/main" id="{1EC10A2C-7BB3-4807-BECC-C51390C869A0}"/>
              </a:ext>
            </a:extLst>
          </p:cNvPr>
          <p:cNvSpPr>
            <a:spLocks noGrp="1"/>
          </p:cNvSpPr>
          <p:nvPr>
            <p:ph type="title" idx="4294967295"/>
          </p:nvPr>
        </p:nvSpPr>
        <p:spPr>
          <a:xfrm>
            <a:off x="823913" y="365125"/>
            <a:ext cx="11368087" cy="908050"/>
          </a:xfrm>
        </p:spPr>
        <p:txBody>
          <a:bodyPr/>
          <a:lstStyle/>
          <a:p>
            <a:r>
              <a:rPr lang="en-GB" dirty="0">
                <a:solidFill>
                  <a:schemeClr val="bg1"/>
                </a:solidFill>
              </a:rPr>
              <a:t>Contents</a:t>
            </a:r>
          </a:p>
        </p:txBody>
      </p:sp>
      <p:sp>
        <p:nvSpPr>
          <p:cNvPr id="2" name="TextBox 1">
            <a:extLst>
              <a:ext uri="{FF2B5EF4-FFF2-40B4-BE49-F238E27FC236}">
                <a16:creationId xmlns:a16="http://schemas.microsoft.com/office/drawing/2014/main" id="{9E41FA00-8A73-64A9-715E-BC3DC4E2A0E9}"/>
              </a:ext>
            </a:extLst>
          </p:cNvPr>
          <p:cNvSpPr txBox="1"/>
          <p:nvPr/>
        </p:nvSpPr>
        <p:spPr>
          <a:xfrm>
            <a:off x="6016125" y="829879"/>
            <a:ext cx="10572750" cy="3936912"/>
          </a:xfrm>
          <a:prstGeom prst="rect">
            <a:avLst/>
          </a:prstGeom>
          <a:noFill/>
        </p:spPr>
        <p:txBody>
          <a:bodyPr wrap="square" rtlCol="0">
            <a:spAutoFit/>
          </a:bodyPr>
          <a:lstStyle/>
          <a:p>
            <a:pPr>
              <a:lnSpc>
                <a:spcPct val="150000"/>
              </a:lnSpc>
            </a:pPr>
            <a:r>
              <a:rPr lang="en-GB" sz="1400" dirty="0">
                <a:solidFill>
                  <a:schemeClr val="bg1">
                    <a:lumMod val="95000"/>
                  </a:schemeClr>
                </a:solidFill>
                <a:cs typeface="Arial" panose="020B0604020202020204" pitchFamily="34" charset="0"/>
              </a:rPr>
              <a:t>6. Summary of UEC need across the life course</a:t>
            </a:r>
          </a:p>
          <a:p>
            <a:pPr>
              <a:lnSpc>
                <a:spcPct val="150000"/>
              </a:lnSpc>
            </a:pPr>
            <a:r>
              <a:rPr lang="en-GB" sz="1400" dirty="0">
                <a:solidFill>
                  <a:schemeClr val="bg1">
                    <a:lumMod val="95000"/>
                  </a:schemeClr>
                </a:solidFill>
                <a:cs typeface="Arial" panose="020B0604020202020204" pitchFamily="34" charset="0"/>
              </a:rPr>
              <a:t>7. Triangulation</a:t>
            </a:r>
          </a:p>
          <a:p>
            <a:pPr marL="285750" indent="-285750">
              <a:lnSpc>
                <a:spcPct val="150000"/>
              </a:lnSpc>
              <a:buFont typeface="Wingdings" panose="05000000000000000000" pitchFamily="2" charset="2"/>
              <a:buChar char="v"/>
            </a:pPr>
            <a:r>
              <a:rPr lang="en-GB" sz="1400" dirty="0">
                <a:solidFill>
                  <a:schemeClr val="bg1"/>
                </a:solidFill>
              </a:rPr>
              <a:t>Mental health clinical deep dive</a:t>
            </a:r>
          </a:p>
          <a:p>
            <a:pPr marL="285750" indent="-285750">
              <a:lnSpc>
                <a:spcPct val="150000"/>
              </a:lnSpc>
              <a:buFont typeface="Wingdings" panose="05000000000000000000" pitchFamily="2" charset="2"/>
              <a:buChar char="v"/>
            </a:pPr>
            <a:r>
              <a:rPr lang="en-GB" sz="1400" dirty="0">
                <a:solidFill>
                  <a:schemeClr val="bg1"/>
                </a:solidFill>
              </a:rPr>
              <a:t>Missed opportunities audit</a:t>
            </a:r>
          </a:p>
          <a:p>
            <a:pPr marL="285750" indent="-285750">
              <a:lnSpc>
                <a:spcPct val="150000"/>
              </a:lnSpc>
              <a:buFont typeface="Wingdings" panose="05000000000000000000" pitchFamily="2" charset="2"/>
              <a:buChar char="v"/>
            </a:pPr>
            <a:r>
              <a:rPr lang="en-GB" sz="1400" dirty="0">
                <a:solidFill>
                  <a:schemeClr val="bg1"/>
                </a:solidFill>
              </a:rPr>
              <a:t>Current service provision</a:t>
            </a:r>
          </a:p>
          <a:p>
            <a:pPr marL="285750" indent="-285750">
              <a:lnSpc>
                <a:spcPct val="150000"/>
              </a:lnSpc>
              <a:buFont typeface="Wingdings" panose="05000000000000000000" pitchFamily="2" charset="2"/>
              <a:buChar char="v"/>
            </a:pPr>
            <a:r>
              <a:rPr lang="en-GB" sz="1400" dirty="0">
                <a:solidFill>
                  <a:schemeClr val="bg1"/>
                </a:solidFill>
              </a:rPr>
              <a:t>Service user perspectives</a:t>
            </a:r>
          </a:p>
          <a:p>
            <a:pPr marL="285750" indent="-285750">
              <a:lnSpc>
                <a:spcPct val="150000"/>
              </a:lnSpc>
              <a:buFont typeface="Wingdings" panose="05000000000000000000" pitchFamily="2" charset="2"/>
              <a:buChar char="v"/>
            </a:pPr>
            <a:r>
              <a:rPr lang="en-GB" sz="1400" dirty="0">
                <a:solidFill>
                  <a:schemeClr val="bg1"/>
                </a:solidFill>
              </a:rPr>
              <a:t>Evidence review</a:t>
            </a:r>
          </a:p>
          <a:p>
            <a:pPr>
              <a:lnSpc>
                <a:spcPct val="150000"/>
              </a:lnSpc>
            </a:pPr>
            <a:r>
              <a:rPr lang="en-GB" sz="1400" dirty="0">
                <a:solidFill>
                  <a:schemeClr val="bg1"/>
                </a:solidFill>
                <a:cs typeface="Arial" panose="020B0604020202020204" pitchFamily="34" charset="0"/>
              </a:rPr>
              <a:t>8.</a:t>
            </a:r>
            <a:r>
              <a:rPr lang="en-GB" sz="1400" dirty="0">
                <a:solidFill>
                  <a:schemeClr val="bg1">
                    <a:lumMod val="95000"/>
                  </a:schemeClr>
                </a:solidFill>
                <a:cs typeface="Arial" panose="020B0604020202020204" pitchFamily="34" charset="0"/>
              </a:rPr>
              <a:t> Summary and recommendations</a:t>
            </a:r>
          </a:p>
          <a:p>
            <a:pPr>
              <a:lnSpc>
                <a:spcPct val="150000"/>
              </a:lnSpc>
            </a:pPr>
            <a:r>
              <a:rPr lang="en-GB" sz="1400" dirty="0">
                <a:solidFill>
                  <a:schemeClr val="bg1">
                    <a:lumMod val="95000"/>
                  </a:schemeClr>
                </a:solidFill>
                <a:cs typeface="Arial" panose="020B0604020202020204" pitchFamily="34" charset="0"/>
              </a:rPr>
              <a:t>9. Opportunities to inform UEC strategy</a:t>
            </a:r>
          </a:p>
          <a:p>
            <a:pPr>
              <a:lnSpc>
                <a:spcPct val="150000"/>
              </a:lnSpc>
            </a:pPr>
            <a:endParaRPr lang="en-GB" sz="1400" dirty="0">
              <a:solidFill>
                <a:schemeClr val="bg1">
                  <a:lumMod val="95000"/>
                </a:schemeClr>
              </a:solidFill>
              <a:cs typeface="Arial" panose="020B0604020202020204" pitchFamily="34" charset="0"/>
            </a:endParaRPr>
          </a:p>
          <a:p>
            <a:pPr lvl="1">
              <a:lnSpc>
                <a:spcPct val="150000"/>
              </a:lnSpc>
            </a:pPr>
            <a:endParaRPr lang="en-GB" sz="1400" dirty="0">
              <a:solidFill>
                <a:schemeClr val="bg1">
                  <a:lumMod val="95000"/>
                </a:schemeClr>
              </a:solidFill>
              <a:cs typeface="Arial" panose="020B0604020202020204" pitchFamily="34" charset="0"/>
            </a:endParaRPr>
          </a:p>
          <a:p>
            <a:pPr marR="0" lvl="0" algn="l" defTabSz="914400" rtl="0" eaLnBrk="1" fontAlgn="auto" latinLnBrk="0" hangingPunct="1">
              <a:lnSpc>
                <a:spcPct val="150000"/>
              </a:lnSpc>
              <a:spcBef>
                <a:spcPts val="0"/>
              </a:spcBef>
              <a:spcAft>
                <a:spcPts val="0"/>
              </a:spcAft>
              <a:buClrTx/>
              <a:buSzTx/>
              <a:tabLst/>
              <a:defRPr/>
            </a:pPr>
            <a:endParaRPr kumimoji="0" lang="en-GB" sz="1400" b="0" i="0" u="none" strike="noStrike" kern="1200" cap="none" spc="0" normalizeH="0" baseline="0" noProof="0" dirty="0">
              <a:ln>
                <a:noFill/>
              </a:ln>
              <a:solidFill>
                <a:srgbClr val="FFFFFF">
                  <a:lumMod val="95000"/>
                </a:srgbClr>
              </a:solidFill>
              <a:effectLst/>
              <a:uLnTx/>
              <a:uFillTx/>
              <a:cs typeface="Arial" panose="020B0604020202020204" pitchFamily="34" charset="0"/>
            </a:endParaRPr>
          </a:p>
        </p:txBody>
      </p:sp>
    </p:spTree>
    <p:extLst>
      <p:ext uri="{BB962C8B-B14F-4D97-AF65-F5344CB8AC3E}">
        <p14:creationId xmlns:p14="http://schemas.microsoft.com/office/powerpoint/2010/main" val="3093857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546E5DA-410C-44C6-8830-847A8F86784E}"/>
              </a:ext>
            </a:extLst>
          </p:cNvPr>
          <p:cNvGraphicFramePr>
            <a:graphicFrameLocks/>
          </p:cNvGraphicFramePr>
          <p:nvPr>
            <p:extLst>
              <p:ext uri="{D42A27DB-BD31-4B8C-83A1-F6EECF244321}">
                <p14:modId xmlns:p14="http://schemas.microsoft.com/office/powerpoint/2010/main" val="681143386"/>
              </p:ext>
            </p:extLst>
          </p:nvPr>
        </p:nvGraphicFramePr>
        <p:xfrm>
          <a:off x="1319909" y="3873182"/>
          <a:ext cx="10250457" cy="310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ECFE7FD-FDB7-460F-5739-2FB0794C0E31}"/>
              </a:ext>
            </a:extLst>
          </p:cNvPr>
          <p:cNvSpPr txBox="1"/>
          <p:nvPr/>
        </p:nvSpPr>
        <p:spPr>
          <a:xfrm>
            <a:off x="2429691" y="2002971"/>
            <a:ext cx="6383383" cy="3046988"/>
          </a:xfrm>
          <a:prstGeom prst="rect">
            <a:avLst/>
          </a:prstGeom>
          <a:noFill/>
        </p:spPr>
        <p:txBody>
          <a:bodyPr wrap="square" rtlCol="0">
            <a:spAutoFit/>
          </a:bodyPr>
          <a:lstStyle/>
          <a:p>
            <a:r>
              <a:rPr lang="en-GB" sz="2400" b="1" dirty="0">
                <a:solidFill>
                  <a:schemeClr val="tx2"/>
                </a:solidFill>
              </a:rPr>
              <a:t>Triangulation </a:t>
            </a:r>
          </a:p>
          <a:p>
            <a:pPr marL="285750" indent="-285750">
              <a:buFont typeface="Wingdings" panose="05000000000000000000" pitchFamily="2" charset="2"/>
              <a:buChar char="v"/>
            </a:pPr>
            <a:r>
              <a:rPr lang="en-GB" sz="2400" b="1" dirty="0">
                <a:solidFill>
                  <a:schemeClr val="tx2"/>
                </a:solidFill>
              </a:rPr>
              <a:t>Local audit/deep dive</a:t>
            </a:r>
          </a:p>
          <a:p>
            <a:pPr marL="742950" lvl="1" indent="-285750">
              <a:buFont typeface="Wingdings" panose="05000000000000000000" pitchFamily="2" charset="2"/>
              <a:buChar char="v"/>
            </a:pPr>
            <a:r>
              <a:rPr lang="en-GB" sz="2400" b="1" dirty="0">
                <a:solidFill>
                  <a:schemeClr val="tx2"/>
                </a:solidFill>
              </a:rPr>
              <a:t>Mental health clinical deep dive</a:t>
            </a:r>
          </a:p>
          <a:p>
            <a:pPr marL="742950" lvl="1" indent="-285750">
              <a:buFont typeface="Wingdings" panose="05000000000000000000" pitchFamily="2" charset="2"/>
              <a:buChar char="v"/>
            </a:pPr>
            <a:r>
              <a:rPr lang="en-GB" sz="2400" b="1" dirty="0">
                <a:solidFill>
                  <a:schemeClr val="tx2"/>
                </a:solidFill>
              </a:rPr>
              <a:t>Missed opportunities audit</a:t>
            </a:r>
          </a:p>
          <a:p>
            <a:pPr marL="285750" indent="-285750">
              <a:buFont typeface="Wingdings" panose="05000000000000000000" pitchFamily="2" charset="2"/>
              <a:buChar char="v"/>
            </a:pPr>
            <a:r>
              <a:rPr lang="en-GB" sz="2400" b="1" dirty="0">
                <a:solidFill>
                  <a:schemeClr val="tx2"/>
                </a:solidFill>
              </a:rPr>
              <a:t>Current service provision</a:t>
            </a:r>
          </a:p>
          <a:p>
            <a:pPr marL="285750" indent="-285750">
              <a:buFont typeface="Wingdings" panose="05000000000000000000" pitchFamily="2" charset="2"/>
              <a:buChar char="v"/>
            </a:pPr>
            <a:r>
              <a:rPr lang="en-GB" sz="2400" b="1" dirty="0">
                <a:solidFill>
                  <a:schemeClr val="tx2"/>
                </a:solidFill>
              </a:rPr>
              <a:t>Service user perspectives (national)</a:t>
            </a:r>
          </a:p>
          <a:p>
            <a:pPr marL="285750" indent="-285750">
              <a:buFont typeface="Wingdings" panose="05000000000000000000" pitchFamily="2" charset="2"/>
              <a:buChar char="v"/>
            </a:pPr>
            <a:r>
              <a:rPr lang="en-GB" sz="2400" b="1" dirty="0">
                <a:solidFill>
                  <a:schemeClr val="tx2"/>
                </a:solidFill>
              </a:rPr>
              <a:t>Evidence review</a:t>
            </a:r>
          </a:p>
          <a:p>
            <a:endParaRPr lang="en-GB" sz="2400" b="1" dirty="0">
              <a:solidFill>
                <a:schemeClr val="tx2"/>
              </a:solidFill>
            </a:endParaRPr>
          </a:p>
        </p:txBody>
      </p:sp>
    </p:spTree>
    <p:extLst>
      <p:ext uri="{BB962C8B-B14F-4D97-AF65-F5344CB8AC3E}">
        <p14:creationId xmlns:p14="http://schemas.microsoft.com/office/powerpoint/2010/main" val="1668061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E453D4C-6490-4ECE-81D9-9FF106B6D7AA}"/>
              </a:ext>
            </a:extLst>
          </p:cNvPr>
          <p:cNvSpPr>
            <a:spLocks noGrp="1"/>
          </p:cNvSpPr>
          <p:nvPr>
            <p:ph type="title"/>
          </p:nvPr>
        </p:nvSpPr>
        <p:spPr/>
        <p:txBody>
          <a:bodyPr/>
          <a:lstStyle/>
          <a:p>
            <a:r>
              <a:rPr lang="en-GB" dirty="0"/>
              <a:t>Mental health clinical deep dive</a:t>
            </a:r>
          </a:p>
        </p:txBody>
      </p:sp>
      <p:graphicFrame>
        <p:nvGraphicFramePr>
          <p:cNvPr id="6" name="Content Placeholder 5">
            <a:extLst>
              <a:ext uri="{FF2B5EF4-FFF2-40B4-BE49-F238E27FC236}">
                <a16:creationId xmlns:a16="http://schemas.microsoft.com/office/drawing/2014/main" id="{FF1EC3BB-DF99-4B96-9873-750A8EDCD281}"/>
              </a:ext>
            </a:extLst>
          </p:cNvPr>
          <p:cNvGraphicFramePr>
            <a:graphicFrameLocks noGrp="1"/>
          </p:cNvGraphicFramePr>
          <p:nvPr>
            <p:ph sz="half" idx="1"/>
            <p:extLst>
              <p:ext uri="{D42A27DB-BD31-4B8C-83A1-F6EECF244321}">
                <p14:modId xmlns:p14="http://schemas.microsoft.com/office/powerpoint/2010/main" val="1494889674"/>
              </p:ext>
            </p:extLst>
          </p:nvPr>
        </p:nvGraphicFramePr>
        <p:xfrm>
          <a:off x="5867785" y="1499777"/>
          <a:ext cx="6028273" cy="1198362"/>
        </p:xfrm>
        <a:graphic>
          <a:graphicData uri="http://schemas.openxmlformats.org/drawingml/2006/table">
            <a:tbl>
              <a:tblPr firstRow="1" firstCol="1" bandRow="1">
                <a:tableStyleId>{5C22544A-7EE6-4342-B048-85BDC9FD1C3A}</a:tableStyleId>
              </a:tblPr>
              <a:tblGrid>
                <a:gridCol w="2779920">
                  <a:extLst>
                    <a:ext uri="{9D8B030D-6E8A-4147-A177-3AD203B41FA5}">
                      <a16:colId xmlns:a16="http://schemas.microsoft.com/office/drawing/2014/main" val="3932025688"/>
                    </a:ext>
                  </a:extLst>
                </a:gridCol>
                <a:gridCol w="812088">
                  <a:extLst>
                    <a:ext uri="{9D8B030D-6E8A-4147-A177-3AD203B41FA5}">
                      <a16:colId xmlns:a16="http://schemas.microsoft.com/office/drawing/2014/main" val="1332054104"/>
                    </a:ext>
                  </a:extLst>
                </a:gridCol>
                <a:gridCol w="812088">
                  <a:extLst>
                    <a:ext uri="{9D8B030D-6E8A-4147-A177-3AD203B41FA5}">
                      <a16:colId xmlns:a16="http://schemas.microsoft.com/office/drawing/2014/main" val="705633592"/>
                    </a:ext>
                  </a:extLst>
                </a:gridCol>
                <a:gridCol w="835331">
                  <a:extLst>
                    <a:ext uri="{9D8B030D-6E8A-4147-A177-3AD203B41FA5}">
                      <a16:colId xmlns:a16="http://schemas.microsoft.com/office/drawing/2014/main" val="3524730082"/>
                    </a:ext>
                  </a:extLst>
                </a:gridCol>
                <a:gridCol w="788846">
                  <a:extLst>
                    <a:ext uri="{9D8B030D-6E8A-4147-A177-3AD203B41FA5}">
                      <a16:colId xmlns:a16="http://schemas.microsoft.com/office/drawing/2014/main" val="1393813296"/>
                    </a:ext>
                  </a:extLst>
                </a:gridCol>
              </a:tblGrid>
              <a:tr h="299797">
                <a:tc>
                  <a:txBody>
                    <a:bodyPr/>
                    <a:lstStyle/>
                    <a:p>
                      <a:pPr>
                        <a:lnSpc>
                          <a:spcPct val="107000"/>
                        </a:lnSpc>
                        <a:spcAft>
                          <a:spcPts val="80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Lister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Watford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Princess Alexandra</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Total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9051256"/>
                  </a:ext>
                </a:extLst>
              </a:tr>
              <a:tr h="299797">
                <a:tc>
                  <a:txBody>
                    <a:bodyPr/>
                    <a:lstStyle/>
                    <a:p>
                      <a:pPr>
                        <a:lnSpc>
                          <a:spcPct val="107000"/>
                        </a:lnSpc>
                        <a:spcAft>
                          <a:spcPts val="800"/>
                        </a:spcAft>
                      </a:pPr>
                      <a:r>
                        <a:rPr lang="en-GB" sz="1200" dirty="0">
                          <a:effectLst/>
                        </a:rPr>
                        <a:t>Adult presentations to ED coded as mental health in October 2022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202</a:t>
                      </a:r>
                      <a:r>
                        <a:rPr lang="en-GB" sz="8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255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174</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631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7174108"/>
                  </a:ext>
                </a:extLst>
              </a:tr>
              <a:tr h="245735">
                <a:tc>
                  <a:txBody>
                    <a:bodyPr/>
                    <a:lstStyle/>
                    <a:p>
                      <a:pPr>
                        <a:lnSpc>
                          <a:spcPct val="107000"/>
                        </a:lnSpc>
                        <a:spcAft>
                          <a:spcPts val="800"/>
                        </a:spcAft>
                      </a:pPr>
                      <a:r>
                        <a:rPr lang="en-GB" sz="1200" dirty="0">
                          <a:effectLst/>
                        </a:rPr>
                        <a:t>Number admitted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38 (19%)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76 (30%)</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28 (16%)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142 (23%)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412970"/>
                  </a:ext>
                </a:extLst>
              </a:tr>
              <a:tr h="146516">
                <a:tc>
                  <a:txBody>
                    <a:bodyPr/>
                    <a:lstStyle/>
                    <a:p>
                      <a:pPr>
                        <a:lnSpc>
                          <a:spcPct val="107000"/>
                        </a:lnSpc>
                        <a:spcAft>
                          <a:spcPts val="800"/>
                        </a:spcAft>
                      </a:pPr>
                      <a:r>
                        <a:rPr lang="en-GB" sz="1200" dirty="0">
                          <a:effectLst/>
                        </a:rPr>
                        <a:t>Deep dive sample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26</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a:effectLst/>
                        </a:rPr>
                        <a:t>25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200" dirty="0">
                          <a:effectLst/>
                        </a:rPr>
                        <a:t>77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592393"/>
                  </a:ext>
                </a:extLst>
              </a:tr>
            </a:tbl>
          </a:graphicData>
        </a:graphic>
      </p:graphicFrame>
      <p:sp>
        <p:nvSpPr>
          <p:cNvPr id="11" name="Content Placeholder 10">
            <a:extLst>
              <a:ext uri="{FF2B5EF4-FFF2-40B4-BE49-F238E27FC236}">
                <a16:creationId xmlns:a16="http://schemas.microsoft.com/office/drawing/2014/main" id="{5F2AAED0-C1BB-466E-8E4A-B4E5CD0BB819}"/>
              </a:ext>
            </a:extLst>
          </p:cNvPr>
          <p:cNvSpPr>
            <a:spLocks noGrp="1"/>
          </p:cNvSpPr>
          <p:nvPr>
            <p:ph sz="half" idx="2"/>
          </p:nvPr>
        </p:nvSpPr>
        <p:spPr>
          <a:xfrm>
            <a:off x="435749" y="1269993"/>
            <a:ext cx="5578552" cy="4318014"/>
          </a:xfrm>
        </p:spPr>
        <p:txBody>
          <a:bodyPr numCol="1">
            <a:noAutofit/>
          </a:bodyPr>
          <a:lstStyle/>
          <a:p>
            <a:pPr marL="0" indent="0">
              <a:lnSpc>
                <a:spcPct val="100000"/>
              </a:lnSpc>
              <a:spcAft>
                <a:spcPts val="0"/>
              </a:spcAft>
              <a:buNone/>
            </a:pPr>
            <a:endParaRPr lang="en-GB" sz="1600" dirty="0">
              <a:effectLst/>
              <a:latin typeface="+mn-lt"/>
              <a:ea typeface="Calibri" panose="020F0502020204030204" pitchFamily="34" charset="0"/>
            </a:endParaRPr>
          </a:p>
          <a:p>
            <a:pPr marL="0" indent="0">
              <a:lnSpc>
                <a:spcPct val="100000"/>
              </a:lnSpc>
              <a:spcAft>
                <a:spcPts val="0"/>
              </a:spcAft>
              <a:buNone/>
            </a:pPr>
            <a:r>
              <a:rPr lang="en-GB" sz="1600" b="1" dirty="0">
                <a:effectLst/>
                <a:latin typeface="+mn-lt"/>
                <a:ea typeface="Calibri" panose="020F0502020204030204" pitchFamily="34" charset="0"/>
              </a:rPr>
              <a:t>Themes identified</a:t>
            </a:r>
          </a:p>
          <a:p>
            <a:pPr>
              <a:lnSpc>
                <a:spcPct val="100000"/>
              </a:lnSpc>
              <a:spcBef>
                <a:spcPts val="600"/>
              </a:spcBef>
              <a:spcAft>
                <a:spcPts val="0"/>
              </a:spcAft>
            </a:pPr>
            <a:r>
              <a:rPr lang="en-GB" sz="1600" dirty="0">
                <a:latin typeface="+mn-lt"/>
                <a:ea typeface="Calibri" panose="020F0502020204030204" pitchFamily="34" charset="0"/>
              </a:rPr>
              <a:t>Alcohol and drug misuse contributed to more than half of presentations </a:t>
            </a:r>
          </a:p>
          <a:p>
            <a:pPr>
              <a:lnSpc>
                <a:spcPct val="100000"/>
              </a:lnSpc>
              <a:spcBef>
                <a:spcPts val="600"/>
              </a:spcBef>
              <a:spcAft>
                <a:spcPts val="0"/>
              </a:spcAft>
            </a:pPr>
            <a:r>
              <a:rPr lang="en-GB" sz="1600" dirty="0">
                <a:latin typeface="+mn-lt"/>
                <a:ea typeface="Calibri" panose="020F0502020204030204" pitchFamily="34" charset="0"/>
              </a:rPr>
              <a:t>Number of h</a:t>
            </a:r>
            <a:r>
              <a:rPr lang="en-GB" sz="1600" dirty="0">
                <a:effectLst/>
                <a:latin typeface="+mn-lt"/>
                <a:ea typeface="Calibri" panose="020F0502020204030204" pitchFamily="34" charset="0"/>
              </a:rPr>
              <a:t>igh intensity/frequency users who were already known to services</a:t>
            </a:r>
          </a:p>
          <a:p>
            <a:pPr>
              <a:lnSpc>
                <a:spcPct val="100000"/>
              </a:lnSpc>
              <a:spcBef>
                <a:spcPts val="600"/>
              </a:spcBef>
              <a:spcAft>
                <a:spcPts val="0"/>
              </a:spcAft>
            </a:pPr>
            <a:r>
              <a:rPr lang="en-GB" sz="1600" dirty="0">
                <a:effectLst/>
                <a:latin typeface="+mn-lt"/>
                <a:ea typeface="Calibri" panose="020F0502020204030204" pitchFamily="34" charset="0"/>
              </a:rPr>
              <a:t>Patients often brought in by the police</a:t>
            </a:r>
          </a:p>
          <a:p>
            <a:pPr>
              <a:lnSpc>
                <a:spcPct val="100000"/>
              </a:lnSpc>
              <a:spcBef>
                <a:spcPts val="600"/>
              </a:spcBef>
              <a:spcAft>
                <a:spcPts val="0"/>
              </a:spcAft>
            </a:pPr>
            <a:r>
              <a:rPr lang="en-GB" sz="1600" dirty="0">
                <a:latin typeface="+mn-lt"/>
                <a:ea typeface="Calibri" panose="020F0502020204030204" pitchFamily="34" charset="0"/>
              </a:rPr>
              <a:t>P</a:t>
            </a:r>
            <a:r>
              <a:rPr lang="en-GB" sz="1600" dirty="0">
                <a:effectLst/>
                <a:latin typeface="+mn-lt"/>
                <a:ea typeface="Calibri" panose="020F0502020204030204" pitchFamily="34" charset="0"/>
              </a:rPr>
              <a:t>oor communication between hospital, community and mental health teams</a:t>
            </a:r>
            <a:endParaRPr lang="en-GB" sz="1600" dirty="0">
              <a:latin typeface="+mn-lt"/>
              <a:ea typeface="Calibri" panose="020F0502020204030204" pitchFamily="34" charset="0"/>
            </a:endParaRPr>
          </a:p>
          <a:p>
            <a:pPr>
              <a:lnSpc>
                <a:spcPct val="100000"/>
              </a:lnSpc>
              <a:spcBef>
                <a:spcPts val="600"/>
              </a:spcBef>
              <a:spcAft>
                <a:spcPts val="0"/>
              </a:spcAft>
            </a:pPr>
            <a:r>
              <a:rPr lang="en-GB" sz="1600" dirty="0">
                <a:effectLst/>
                <a:latin typeface="+mn-lt"/>
                <a:ea typeface="Calibri" panose="020F0502020204030204" pitchFamily="34" charset="0"/>
              </a:rPr>
              <a:t>Fragmentation of the system (lack of joined up services between psychiatry, drug and alcohol, social services and primary care)</a:t>
            </a:r>
          </a:p>
          <a:p>
            <a:pPr>
              <a:lnSpc>
                <a:spcPct val="100000"/>
              </a:lnSpc>
              <a:spcBef>
                <a:spcPts val="600"/>
              </a:spcBef>
              <a:spcAft>
                <a:spcPts val="0"/>
              </a:spcAft>
            </a:pPr>
            <a:r>
              <a:rPr lang="en-GB" sz="1600" dirty="0">
                <a:effectLst/>
                <a:latin typeface="+mn-lt"/>
                <a:ea typeface="Calibri" panose="020F0502020204030204" pitchFamily="34" charset="0"/>
              </a:rPr>
              <a:t>ED was an inappropriate setting for many patients who would have been better signposted to primary or community care</a:t>
            </a:r>
          </a:p>
          <a:p>
            <a:pPr>
              <a:lnSpc>
                <a:spcPct val="100000"/>
              </a:lnSpc>
              <a:spcBef>
                <a:spcPts val="600"/>
              </a:spcBef>
              <a:spcAft>
                <a:spcPts val="0"/>
              </a:spcAft>
            </a:pPr>
            <a:r>
              <a:rPr lang="en-GB" sz="1600" dirty="0">
                <a:effectLst/>
                <a:latin typeface="+mn-lt"/>
                <a:ea typeface="Calibri" panose="020F0502020204030204" pitchFamily="34" charset="0"/>
              </a:rPr>
              <a:t>Difficulties with discharge e.g. lack of available mental health beds </a:t>
            </a:r>
          </a:p>
        </p:txBody>
      </p:sp>
      <p:sp>
        <p:nvSpPr>
          <p:cNvPr id="14" name="TextBox 13">
            <a:extLst>
              <a:ext uri="{FF2B5EF4-FFF2-40B4-BE49-F238E27FC236}">
                <a16:creationId xmlns:a16="http://schemas.microsoft.com/office/drawing/2014/main" id="{9F275A32-93A6-44F6-A431-E3AB83533509}"/>
              </a:ext>
            </a:extLst>
          </p:cNvPr>
          <p:cNvSpPr txBox="1"/>
          <p:nvPr/>
        </p:nvSpPr>
        <p:spPr>
          <a:xfrm>
            <a:off x="5880091" y="2714388"/>
            <a:ext cx="6028273" cy="446597"/>
          </a:xfrm>
          <a:prstGeom prst="rect">
            <a:avLst/>
          </a:prstGeom>
          <a:noFill/>
        </p:spPr>
        <p:txBody>
          <a:bodyPr wrap="square">
            <a:spAutoFit/>
          </a:bodyPr>
          <a:lstStyle/>
          <a:p>
            <a:pPr algn="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Source: Mental health in Emergency Departments deep dive reports, Dr Anna Benson (Mental health lead for HEW ICB) and Dr Jo Farrow</a:t>
            </a:r>
            <a:r>
              <a:rPr lang="en-GB" sz="1100" dirty="0">
                <a:latin typeface="Calibri" panose="020F0502020204030204" pitchFamily="34" charset="0"/>
                <a:ea typeface="Calibri" panose="020F0502020204030204" pitchFamily="34" charset="0"/>
                <a:cs typeface="Times New Roman" panose="02020603050405020304" pitchFamily="18" charset="0"/>
              </a:rPr>
              <a:t> (Consultant Psychiatrist),</a:t>
            </a:r>
            <a:r>
              <a:rPr lang="en-GB" sz="1100" dirty="0">
                <a:effectLst/>
                <a:latin typeface="Calibri" panose="020F0502020204030204" pitchFamily="34" charset="0"/>
                <a:ea typeface="Calibri" panose="020F0502020204030204" pitchFamily="34" charset="0"/>
                <a:cs typeface="Times New Roman" panose="02020603050405020304" pitchFamily="18" charset="0"/>
              </a:rPr>
              <a:t> HWE 2022. </a:t>
            </a:r>
          </a:p>
        </p:txBody>
      </p:sp>
      <p:sp>
        <p:nvSpPr>
          <p:cNvPr id="2" name="Content Placeholder 10">
            <a:extLst>
              <a:ext uri="{FF2B5EF4-FFF2-40B4-BE49-F238E27FC236}">
                <a16:creationId xmlns:a16="http://schemas.microsoft.com/office/drawing/2014/main" id="{DF568E47-A783-EDBB-1857-04DEC7B38990}"/>
              </a:ext>
            </a:extLst>
          </p:cNvPr>
          <p:cNvSpPr txBox="1">
            <a:spLocks/>
          </p:cNvSpPr>
          <p:nvPr/>
        </p:nvSpPr>
        <p:spPr>
          <a:xfrm>
            <a:off x="453600" y="860084"/>
            <a:ext cx="10988298" cy="166120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Font typeface="Arial" panose="020B0604020202020204" pitchFamily="34" charset="0"/>
              <a:buNone/>
            </a:pPr>
            <a:r>
              <a:rPr lang="en-GB" sz="1600" dirty="0">
                <a:latin typeface="+mn-lt"/>
                <a:ea typeface="Calibri" panose="020F0502020204030204" pitchFamily="34" charset="0"/>
              </a:rPr>
              <a:t>In October 2022, a clinical deep dive into the narrative behind admissions for mental health conditions via emergency department, ED in all three acute trusts was conducted.  A sample of case notes from 11-17</a:t>
            </a:r>
            <a:r>
              <a:rPr lang="en-GB" sz="1600" baseline="30000" dirty="0">
                <a:latin typeface="+mn-lt"/>
                <a:ea typeface="Calibri" panose="020F0502020204030204" pitchFamily="34" charset="0"/>
              </a:rPr>
              <a:t>th</a:t>
            </a:r>
            <a:r>
              <a:rPr lang="en-GB" sz="1600" dirty="0">
                <a:latin typeface="+mn-lt"/>
                <a:ea typeface="Calibri" panose="020F0502020204030204" pitchFamily="34" charset="0"/>
              </a:rPr>
              <a:t> October were reviewed. Ratio of male to female roughly equal and ages ranged from 18 to 91 years.</a:t>
            </a:r>
          </a:p>
        </p:txBody>
      </p:sp>
      <p:sp>
        <p:nvSpPr>
          <p:cNvPr id="4" name="Content Placeholder 10">
            <a:extLst>
              <a:ext uri="{FF2B5EF4-FFF2-40B4-BE49-F238E27FC236}">
                <a16:creationId xmlns:a16="http://schemas.microsoft.com/office/drawing/2014/main" id="{E5F72CC8-65B5-D7A5-88F8-F15B8286110E}"/>
              </a:ext>
            </a:extLst>
          </p:cNvPr>
          <p:cNvSpPr txBox="1">
            <a:spLocks/>
          </p:cNvSpPr>
          <p:nvPr/>
        </p:nvSpPr>
        <p:spPr>
          <a:xfrm>
            <a:off x="5867784" y="3098284"/>
            <a:ext cx="6182148" cy="431801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0"/>
              </a:spcAft>
              <a:buFont typeface="Arial" panose="020B0604020202020204" pitchFamily="34" charset="0"/>
              <a:buNone/>
            </a:pPr>
            <a:r>
              <a:rPr lang="en-GB" sz="1600" b="1" dirty="0">
                <a:latin typeface="+mn-lt"/>
                <a:ea typeface="Calibri" panose="020F0502020204030204" pitchFamily="34" charset="0"/>
              </a:rPr>
              <a:t>Recommendations</a:t>
            </a:r>
          </a:p>
          <a:p>
            <a:pPr>
              <a:lnSpc>
                <a:spcPct val="100000"/>
              </a:lnSpc>
              <a:spcAft>
                <a:spcPts val="0"/>
              </a:spcAft>
            </a:pPr>
            <a:r>
              <a:rPr lang="en-GB" sz="1600" dirty="0">
                <a:latin typeface="+mn-lt"/>
                <a:ea typeface="Calibri" panose="020F0502020204030204" pitchFamily="34" charset="0"/>
              </a:rPr>
              <a:t>Mental health liaison service and MH training for ED staff (short-term)</a:t>
            </a:r>
          </a:p>
          <a:p>
            <a:pPr>
              <a:lnSpc>
                <a:spcPct val="100000"/>
              </a:lnSpc>
              <a:spcAft>
                <a:spcPts val="0"/>
              </a:spcAft>
            </a:pPr>
            <a:r>
              <a:rPr lang="en-GB" sz="1600" dirty="0">
                <a:latin typeface="+mn-lt"/>
                <a:ea typeface="Calibri" panose="020F0502020204030204" pitchFamily="34" charset="0"/>
              </a:rPr>
              <a:t>ED community navigators and social prescribers and suicide training for GP and ED staff (medium-term)</a:t>
            </a:r>
          </a:p>
          <a:p>
            <a:pPr>
              <a:lnSpc>
                <a:spcPct val="100000"/>
              </a:lnSpc>
              <a:spcAft>
                <a:spcPts val="0"/>
              </a:spcAft>
            </a:pPr>
            <a:r>
              <a:rPr lang="en-GB" sz="1600" dirty="0">
                <a:latin typeface="+mn-lt"/>
                <a:ea typeface="Calibri" panose="020F0502020204030204" pitchFamily="34" charset="0"/>
              </a:rPr>
              <a:t>Increase number of crisis cafes and alternatives to ED (long-term)</a:t>
            </a:r>
          </a:p>
          <a:p>
            <a:pPr>
              <a:lnSpc>
                <a:spcPct val="100000"/>
              </a:lnSpc>
              <a:spcAft>
                <a:spcPts val="0"/>
              </a:spcAft>
            </a:pPr>
            <a:r>
              <a:rPr lang="en-GB" sz="1600" dirty="0">
                <a:latin typeface="+mn-lt"/>
                <a:ea typeface="Calibri" panose="020F0502020204030204" pitchFamily="34" charset="0"/>
              </a:rPr>
              <a:t>Case management for high intensity users, joint working MDT approach to support individuals and work with ED based navigators and alcohol workers.</a:t>
            </a:r>
          </a:p>
          <a:p>
            <a:pPr>
              <a:lnSpc>
                <a:spcPct val="100000"/>
              </a:lnSpc>
              <a:spcAft>
                <a:spcPts val="0"/>
              </a:spcAft>
            </a:pPr>
            <a:r>
              <a:rPr lang="en-GB" sz="1600" dirty="0">
                <a:latin typeface="+mn-lt"/>
                <a:ea typeface="Calibri" panose="020F0502020204030204" pitchFamily="34" charset="0"/>
              </a:rPr>
              <a:t>Alcohol and drugs discharge pathway</a:t>
            </a:r>
          </a:p>
        </p:txBody>
      </p:sp>
    </p:spTree>
    <p:extLst>
      <p:ext uri="{BB962C8B-B14F-4D97-AF65-F5344CB8AC3E}">
        <p14:creationId xmlns:p14="http://schemas.microsoft.com/office/powerpoint/2010/main" val="2928178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02F9-0B73-4CDD-8A8A-95C70144108D}"/>
              </a:ext>
            </a:extLst>
          </p:cNvPr>
          <p:cNvSpPr>
            <a:spLocks noGrp="1"/>
          </p:cNvSpPr>
          <p:nvPr>
            <p:ph type="title"/>
          </p:nvPr>
        </p:nvSpPr>
        <p:spPr/>
        <p:txBody>
          <a:bodyPr/>
          <a:lstStyle/>
          <a:p>
            <a:r>
              <a:rPr lang="en-GB" dirty="0"/>
              <a:t>Missed opportunities audits</a:t>
            </a:r>
          </a:p>
        </p:txBody>
      </p:sp>
      <p:graphicFrame>
        <p:nvGraphicFramePr>
          <p:cNvPr id="4" name="Content Placeholder 3">
            <a:extLst>
              <a:ext uri="{FF2B5EF4-FFF2-40B4-BE49-F238E27FC236}">
                <a16:creationId xmlns:a16="http://schemas.microsoft.com/office/drawing/2014/main" id="{EE01C676-1416-4DEC-AEC2-E5DAC2FD5B2C}"/>
              </a:ext>
            </a:extLst>
          </p:cNvPr>
          <p:cNvGraphicFramePr>
            <a:graphicFrameLocks noGrp="1"/>
          </p:cNvGraphicFramePr>
          <p:nvPr>
            <p:ph idx="1"/>
            <p:extLst>
              <p:ext uri="{D42A27DB-BD31-4B8C-83A1-F6EECF244321}">
                <p14:modId xmlns:p14="http://schemas.microsoft.com/office/powerpoint/2010/main" val="3849084150"/>
              </p:ext>
            </p:extLst>
          </p:nvPr>
        </p:nvGraphicFramePr>
        <p:xfrm>
          <a:off x="1034186" y="859238"/>
          <a:ext cx="9200750" cy="2854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E2E17351-13DD-48D1-9261-8B39F5FF5635}"/>
              </a:ext>
            </a:extLst>
          </p:cNvPr>
          <p:cNvGrpSpPr/>
          <p:nvPr/>
        </p:nvGrpSpPr>
        <p:grpSpPr>
          <a:xfrm>
            <a:off x="810516" y="2983225"/>
            <a:ext cx="7428511" cy="2690865"/>
            <a:chOff x="2890144" y="3730283"/>
            <a:chExt cx="6136343" cy="2164847"/>
          </a:xfrm>
        </p:grpSpPr>
        <p:sp>
          <p:nvSpPr>
            <p:cNvPr id="13" name="Rectangle 12">
              <a:extLst>
                <a:ext uri="{FF2B5EF4-FFF2-40B4-BE49-F238E27FC236}">
                  <a16:creationId xmlns:a16="http://schemas.microsoft.com/office/drawing/2014/main" id="{83D3217F-7597-4F35-9A84-FB7DBB99831C}"/>
                </a:ext>
              </a:extLst>
            </p:cNvPr>
            <p:cNvSpPr/>
            <p:nvPr/>
          </p:nvSpPr>
          <p:spPr>
            <a:xfrm>
              <a:off x="2890144" y="3813211"/>
              <a:ext cx="1578543" cy="93225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GB" sz="1400" dirty="0">
                  <a:cs typeface="Arial" panose="020B0604020202020204" pitchFamily="34" charset="0"/>
                </a:rPr>
                <a:t>Very few patients had tried to contact primary care</a:t>
              </a:r>
            </a:p>
          </p:txBody>
        </p:sp>
        <p:sp>
          <p:nvSpPr>
            <p:cNvPr id="15" name="Rectangle 14">
              <a:extLst>
                <a:ext uri="{FF2B5EF4-FFF2-40B4-BE49-F238E27FC236}">
                  <a16:creationId xmlns:a16="http://schemas.microsoft.com/office/drawing/2014/main" id="{B4DCCF50-4D7F-4699-9E41-4A0BCEADF78B}"/>
                </a:ext>
              </a:extLst>
            </p:cNvPr>
            <p:cNvSpPr/>
            <p:nvPr/>
          </p:nvSpPr>
          <p:spPr>
            <a:xfrm>
              <a:off x="4431044" y="3730283"/>
              <a:ext cx="1621456" cy="93224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GB" sz="1400" dirty="0">
                  <a:cs typeface="Arial" panose="020B0604020202020204" pitchFamily="34" charset="0"/>
                </a:rPr>
                <a:t>Limited or no access to safe haven facilities for patients intoxicated with drug or alcohol so ambulance crews conveyed to A&amp;E</a:t>
              </a:r>
            </a:p>
          </p:txBody>
        </p:sp>
        <p:sp>
          <p:nvSpPr>
            <p:cNvPr id="16" name="Rectangle 15">
              <a:extLst>
                <a:ext uri="{FF2B5EF4-FFF2-40B4-BE49-F238E27FC236}">
                  <a16:creationId xmlns:a16="http://schemas.microsoft.com/office/drawing/2014/main" id="{77016EC1-2B62-433C-9083-9C1E233CD9C8}"/>
                </a:ext>
              </a:extLst>
            </p:cNvPr>
            <p:cNvSpPr/>
            <p:nvPr/>
          </p:nvSpPr>
          <p:spPr>
            <a:xfrm>
              <a:off x="7636385" y="4730332"/>
              <a:ext cx="1356411" cy="114022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GB" sz="1400" dirty="0">
                  <a:cs typeface="Arial" panose="020B0604020202020204" pitchFamily="34" charset="0"/>
                </a:rPr>
                <a:t>Insufficient streaming to urology, gynaecology, ENT, plastics</a:t>
              </a:r>
            </a:p>
          </p:txBody>
        </p:sp>
        <p:sp>
          <p:nvSpPr>
            <p:cNvPr id="17" name="Rectangle 16">
              <a:extLst>
                <a:ext uri="{FF2B5EF4-FFF2-40B4-BE49-F238E27FC236}">
                  <a16:creationId xmlns:a16="http://schemas.microsoft.com/office/drawing/2014/main" id="{075DB99C-22E4-4474-B801-A7BDC89AFDB7}"/>
                </a:ext>
              </a:extLst>
            </p:cNvPr>
            <p:cNvSpPr/>
            <p:nvPr/>
          </p:nvSpPr>
          <p:spPr>
            <a:xfrm>
              <a:off x="7643367" y="3813211"/>
              <a:ext cx="1383120" cy="84688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GB" sz="1400" dirty="0">
                  <a:cs typeface="Arial" panose="020B0604020202020204" pitchFamily="34" charset="0"/>
                </a:rPr>
                <a:t>Reduce emergency admissions to hospital</a:t>
              </a:r>
            </a:p>
          </p:txBody>
        </p:sp>
        <p:sp>
          <p:nvSpPr>
            <p:cNvPr id="54" name="Rectangle 53">
              <a:extLst>
                <a:ext uri="{FF2B5EF4-FFF2-40B4-BE49-F238E27FC236}">
                  <a16:creationId xmlns:a16="http://schemas.microsoft.com/office/drawing/2014/main" id="{82508380-7BF6-492A-98E0-69B473AEA3CF}"/>
                </a:ext>
              </a:extLst>
            </p:cNvPr>
            <p:cNvSpPr/>
            <p:nvPr/>
          </p:nvSpPr>
          <p:spPr>
            <a:xfrm>
              <a:off x="6036765" y="4455529"/>
              <a:ext cx="1651680" cy="786893"/>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GB" sz="1400" dirty="0">
                  <a:cs typeface="Arial" panose="020B0604020202020204" pitchFamily="34" charset="0"/>
                </a:rPr>
                <a:t>High proportion of patients are inappropriate attendees, most of these attended between 10am and midnight</a:t>
              </a:r>
            </a:p>
            <a:p>
              <a:endParaRPr lang="en-GB" sz="1400" dirty="0">
                <a:cs typeface="Arial" panose="020B0604020202020204" pitchFamily="34" charset="0"/>
              </a:endParaRPr>
            </a:p>
            <a:p>
              <a:pPr marL="285750" indent="-285750">
                <a:buFont typeface="Arial" panose="020B0604020202020204" pitchFamily="34" charset="0"/>
                <a:buChar char="•"/>
              </a:pPr>
              <a:r>
                <a:rPr lang="en-GB" sz="1400" dirty="0">
                  <a:cs typeface="Arial" panose="020B0604020202020204" pitchFamily="34" charset="0"/>
                </a:rPr>
                <a:t>For reasons such as ‘lack of access’ there was insufficient streaming to medical SDEC, GP/111, surgical SDEC</a:t>
              </a:r>
            </a:p>
          </p:txBody>
        </p:sp>
        <p:sp>
          <p:nvSpPr>
            <p:cNvPr id="55" name="Rectangle 54">
              <a:extLst>
                <a:ext uri="{FF2B5EF4-FFF2-40B4-BE49-F238E27FC236}">
                  <a16:creationId xmlns:a16="http://schemas.microsoft.com/office/drawing/2014/main" id="{E6F635DD-DE42-47D5-8BD8-96026ABC1E19}"/>
                </a:ext>
              </a:extLst>
            </p:cNvPr>
            <p:cNvSpPr/>
            <p:nvPr/>
          </p:nvSpPr>
          <p:spPr>
            <a:xfrm>
              <a:off x="4419688" y="4962880"/>
              <a:ext cx="1651680" cy="93225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GB" sz="1400" dirty="0">
                  <a:cs typeface="Arial" panose="020B0604020202020204" pitchFamily="34" charset="0"/>
                </a:rPr>
                <a:t>Ambulance have lack of access to primary care and lack of information on alternative to conveyance pathways</a:t>
              </a:r>
            </a:p>
          </p:txBody>
        </p:sp>
      </p:grpSp>
      <p:sp>
        <p:nvSpPr>
          <p:cNvPr id="5" name="TextBox 4">
            <a:extLst>
              <a:ext uri="{FF2B5EF4-FFF2-40B4-BE49-F238E27FC236}">
                <a16:creationId xmlns:a16="http://schemas.microsoft.com/office/drawing/2014/main" id="{DDA8AED3-7926-F689-9549-CA3388AC9DCE}"/>
              </a:ext>
            </a:extLst>
          </p:cNvPr>
          <p:cNvSpPr txBox="1"/>
          <p:nvPr/>
        </p:nvSpPr>
        <p:spPr>
          <a:xfrm>
            <a:off x="370298" y="1097291"/>
            <a:ext cx="11197117" cy="646331"/>
          </a:xfrm>
          <a:prstGeom prst="rect">
            <a:avLst/>
          </a:prstGeom>
          <a:noFill/>
        </p:spPr>
        <p:txBody>
          <a:bodyPr wrap="square" rtlCol="0">
            <a:spAutoFit/>
          </a:bodyPr>
          <a:lstStyle/>
          <a:p>
            <a:r>
              <a:rPr lang="en-GB" dirty="0"/>
              <a:t>In 2022, a series of on-site audits were carried out at the three acute trusts by clinical transformation colleagues and integrated urgent emergency care (</a:t>
            </a:r>
            <a:r>
              <a:rPr lang="en-GB" dirty="0" err="1"/>
              <a:t>iUEC</a:t>
            </a:r>
            <a:r>
              <a:rPr lang="en-GB" dirty="0"/>
              <a:t>) team.  Themes identified are shown below.</a:t>
            </a:r>
          </a:p>
        </p:txBody>
      </p:sp>
    </p:spTree>
    <p:extLst>
      <p:ext uri="{BB962C8B-B14F-4D97-AF65-F5344CB8AC3E}">
        <p14:creationId xmlns:p14="http://schemas.microsoft.com/office/powerpoint/2010/main" val="3126342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AEBD8-5383-72A8-403B-9B0FFAEBDC61}"/>
              </a:ext>
            </a:extLst>
          </p:cNvPr>
          <p:cNvSpPr>
            <a:spLocks noGrp="1"/>
          </p:cNvSpPr>
          <p:nvPr>
            <p:ph type="title"/>
          </p:nvPr>
        </p:nvSpPr>
        <p:spPr/>
        <p:txBody>
          <a:bodyPr/>
          <a:lstStyle/>
          <a:p>
            <a:r>
              <a:rPr lang="en-GB" dirty="0"/>
              <a:t>Overview of current service provision</a:t>
            </a:r>
          </a:p>
        </p:txBody>
      </p:sp>
      <p:sp>
        <p:nvSpPr>
          <p:cNvPr id="5" name="TextBox 4">
            <a:extLst>
              <a:ext uri="{FF2B5EF4-FFF2-40B4-BE49-F238E27FC236}">
                <a16:creationId xmlns:a16="http://schemas.microsoft.com/office/drawing/2014/main" id="{AFA379DC-DCDB-D896-7441-5AAF6DA3531A}"/>
              </a:ext>
            </a:extLst>
          </p:cNvPr>
          <p:cNvSpPr txBox="1"/>
          <p:nvPr/>
        </p:nvSpPr>
        <p:spPr>
          <a:xfrm>
            <a:off x="8412106" y="980661"/>
            <a:ext cx="3524601" cy="4550722"/>
          </a:xfrm>
          <a:prstGeom prst="rect">
            <a:avLst/>
          </a:prstGeom>
          <a:noFill/>
        </p:spPr>
        <p:txBody>
          <a:bodyPr wrap="square" rtlCol="0">
            <a:spAutoFit/>
          </a:bodyPr>
          <a:lstStyle/>
          <a:p>
            <a:endParaRPr lang="en-GB" dirty="0"/>
          </a:p>
        </p:txBody>
      </p:sp>
      <p:sp>
        <p:nvSpPr>
          <p:cNvPr id="10" name="TextBox 9">
            <a:extLst>
              <a:ext uri="{FF2B5EF4-FFF2-40B4-BE49-F238E27FC236}">
                <a16:creationId xmlns:a16="http://schemas.microsoft.com/office/drawing/2014/main" id="{192A0FBE-7047-087D-3CF1-AFB766E3911A}"/>
              </a:ext>
            </a:extLst>
          </p:cNvPr>
          <p:cNvSpPr txBox="1"/>
          <p:nvPr/>
        </p:nvSpPr>
        <p:spPr>
          <a:xfrm>
            <a:off x="8412106" y="1480792"/>
            <a:ext cx="3183545" cy="3046988"/>
          </a:xfrm>
          <a:prstGeom prst="rect">
            <a:avLst/>
          </a:prstGeom>
          <a:noFill/>
        </p:spPr>
        <p:txBody>
          <a:bodyPr wrap="square" rtlCol="0">
            <a:spAutoFit/>
          </a:bodyPr>
          <a:lstStyle/>
          <a:p>
            <a:r>
              <a:rPr lang="en-GB" sz="1600" dirty="0"/>
              <a:t>The urgent and emergency care system is complex with a number of services delivered by different providers across HWE, this image captures some of these. </a:t>
            </a:r>
          </a:p>
          <a:p>
            <a:endParaRPr lang="en-GB" sz="1600" dirty="0"/>
          </a:p>
          <a:p>
            <a:r>
              <a:rPr lang="en-GB" sz="1600" dirty="0"/>
              <a:t>The subsequent slide maps some of these services geographically across HWE.</a:t>
            </a:r>
          </a:p>
          <a:p>
            <a:endParaRPr lang="en-GB" sz="1600" dirty="0"/>
          </a:p>
          <a:p>
            <a:endParaRPr lang="en-GB" sz="1600" dirty="0"/>
          </a:p>
          <a:p>
            <a:endParaRPr lang="en-GB" sz="1600" dirty="0"/>
          </a:p>
        </p:txBody>
      </p:sp>
      <p:pic>
        <p:nvPicPr>
          <p:cNvPr id="7" name="Picture 6">
            <a:extLst>
              <a:ext uri="{FF2B5EF4-FFF2-40B4-BE49-F238E27FC236}">
                <a16:creationId xmlns:a16="http://schemas.microsoft.com/office/drawing/2014/main" id="{96B55B63-A8E4-DEA1-E331-DBE9FB2F3D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600" y="1027906"/>
            <a:ext cx="7408138" cy="4693989"/>
          </a:xfrm>
          <a:prstGeom prst="rect">
            <a:avLst/>
          </a:prstGeom>
        </p:spPr>
      </p:pic>
    </p:spTree>
    <p:extLst>
      <p:ext uri="{BB962C8B-B14F-4D97-AF65-F5344CB8AC3E}">
        <p14:creationId xmlns:p14="http://schemas.microsoft.com/office/powerpoint/2010/main" val="2362517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DA03B29-6AC1-3DF4-8CDC-95C3DB233048}"/>
              </a:ext>
            </a:extLst>
          </p:cNvPr>
          <p:cNvGrpSpPr/>
          <p:nvPr/>
        </p:nvGrpSpPr>
        <p:grpSpPr>
          <a:xfrm>
            <a:off x="338010" y="480584"/>
            <a:ext cx="11515980" cy="5378597"/>
            <a:chOff x="-497980" y="977221"/>
            <a:chExt cx="11795041" cy="6004370"/>
          </a:xfrm>
        </p:grpSpPr>
        <p:pic>
          <p:nvPicPr>
            <p:cNvPr id="5" name="Picture 4">
              <a:extLst>
                <a:ext uri="{FF2B5EF4-FFF2-40B4-BE49-F238E27FC236}">
                  <a16:creationId xmlns:a16="http://schemas.microsoft.com/office/drawing/2014/main" id="{D63B8D08-6C44-047A-1AE0-6363572F0F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1515002" y="977221"/>
              <a:ext cx="9270806" cy="5700449"/>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TextBox 5">
              <a:extLst>
                <a:ext uri="{FF2B5EF4-FFF2-40B4-BE49-F238E27FC236}">
                  <a16:creationId xmlns:a16="http://schemas.microsoft.com/office/drawing/2014/main" id="{09D3513D-57A9-F45B-AB76-D7A4C49EF71A}"/>
                </a:ext>
              </a:extLst>
            </p:cNvPr>
            <p:cNvSpPr txBox="1"/>
            <p:nvPr/>
          </p:nvSpPr>
          <p:spPr>
            <a:xfrm>
              <a:off x="3875195" y="4990645"/>
              <a:ext cx="779195" cy="507831"/>
            </a:xfrm>
            <a:prstGeom prst="rect">
              <a:avLst/>
            </a:prstGeom>
            <a:noFill/>
            <a:ln>
              <a:solidFill>
                <a:schemeClr val="accent2"/>
              </a:solidFill>
            </a:ln>
          </p:spPr>
          <p:txBody>
            <a:bodyPr wrap="square" rtlCol="0">
              <a:spAutoFit/>
            </a:bodyPr>
            <a:lstStyle/>
            <a:p>
              <a:r>
                <a:rPr lang="en-GB" sz="900" b="1" dirty="0"/>
                <a:t>Watford General Hospital</a:t>
              </a:r>
            </a:p>
          </p:txBody>
        </p:sp>
        <p:sp>
          <p:nvSpPr>
            <p:cNvPr id="7" name="Speech Bubble: Rectangle with Corners Rounded 6">
              <a:extLst>
                <a:ext uri="{FF2B5EF4-FFF2-40B4-BE49-F238E27FC236}">
                  <a16:creationId xmlns:a16="http://schemas.microsoft.com/office/drawing/2014/main" id="{E311470D-D783-549B-0C39-3B585DBA4522}"/>
                </a:ext>
              </a:extLst>
            </p:cNvPr>
            <p:cNvSpPr/>
            <p:nvPr/>
          </p:nvSpPr>
          <p:spPr>
            <a:xfrm>
              <a:off x="4653416" y="2473415"/>
              <a:ext cx="779196" cy="500449"/>
            </a:xfrm>
            <a:prstGeom prst="wedgeRoundRectCallout">
              <a:avLst>
                <a:gd name="adj1" fmla="val -18130"/>
                <a:gd name="adj2" fmla="val 106873"/>
                <a:gd name="adj3" fmla="val 16667"/>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solidFill>
                  <a:schemeClr val="tx1"/>
                </a:solidFill>
              </a:endParaRPr>
            </a:p>
          </p:txBody>
        </p:sp>
        <p:sp>
          <p:nvSpPr>
            <p:cNvPr id="8" name="TextBox 7">
              <a:extLst>
                <a:ext uri="{FF2B5EF4-FFF2-40B4-BE49-F238E27FC236}">
                  <a16:creationId xmlns:a16="http://schemas.microsoft.com/office/drawing/2014/main" id="{3278CFC1-BCD7-2981-875E-417D30FF08DF}"/>
                </a:ext>
              </a:extLst>
            </p:cNvPr>
            <p:cNvSpPr txBox="1"/>
            <p:nvPr/>
          </p:nvSpPr>
          <p:spPr>
            <a:xfrm>
              <a:off x="4653416" y="2538973"/>
              <a:ext cx="905435" cy="369332"/>
            </a:xfrm>
            <a:prstGeom prst="rect">
              <a:avLst/>
            </a:prstGeom>
            <a:noFill/>
          </p:spPr>
          <p:txBody>
            <a:bodyPr wrap="square">
              <a:spAutoFit/>
            </a:bodyPr>
            <a:lstStyle/>
            <a:p>
              <a:r>
                <a:rPr lang="en-GB" sz="900" b="1" dirty="0"/>
                <a:t>ENHT – Lister Hospital</a:t>
              </a:r>
            </a:p>
          </p:txBody>
        </p:sp>
        <p:sp>
          <p:nvSpPr>
            <p:cNvPr id="9" name="Rectangle 8">
              <a:extLst>
                <a:ext uri="{FF2B5EF4-FFF2-40B4-BE49-F238E27FC236}">
                  <a16:creationId xmlns:a16="http://schemas.microsoft.com/office/drawing/2014/main" id="{1CDA7ED7-9958-6584-8EF1-499A3652A478}"/>
                </a:ext>
              </a:extLst>
            </p:cNvPr>
            <p:cNvSpPr/>
            <p:nvPr/>
          </p:nvSpPr>
          <p:spPr>
            <a:xfrm>
              <a:off x="98610" y="1239289"/>
              <a:ext cx="3748221" cy="1384995"/>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000" b="1" dirty="0">
                  <a:solidFill>
                    <a:schemeClr val="tx1"/>
                  </a:solidFill>
                </a:rPr>
                <a:t>Place:</a:t>
              </a:r>
              <a:r>
                <a:rPr lang="en-GB" sz="1000" dirty="0">
                  <a:solidFill>
                    <a:schemeClr val="tx1"/>
                  </a:solidFill>
                </a:rPr>
                <a:t> 	East &amp; North Hertfordshire (ENH)</a:t>
              </a:r>
            </a:p>
            <a:p>
              <a:r>
                <a:rPr lang="en-GB" sz="1000" b="1" dirty="0">
                  <a:solidFill>
                    <a:schemeClr val="tx1"/>
                  </a:solidFill>
                </a:rPr>
                <a:t>Acute:</a:t>
              </a:r>
              <a:r>
                <a:rPr lang="en-GB" sz="1000" dirty="0">
                  <a:solidFill>
                    <a:schemeClr val="tx1"/>
                  </a:solidFill>
                </a:rPr>
                <a:t> 	East &amp; North Herts Trust (ENHT)</a:t>
              </a:r>
            </a:p>
            <a:p>
              <a:r>
                <a:rPr lang="en-GB" sz="1000" dirty="0">
                  <a:solidFill>
                    <a:schemeClr val="tx1"/>
                  </a:solidFill>
                </a:rPr>
                <a:t>             	Lister Hospital – A&amp;E no UTC</a:t>
              </a:r>
            </a:p>
            <a:p>
              <a:r>
                <a:rPr lang="en-GB" sz="1000" dirty="0">
                  <a:solidFill>
                    <a:schemeClr val="tx1"/>
                  </a:solidFill>
                </a:rPr>
                <a:t>             	QEII - UTC</a:t>
              </a:r>
            </a:p>
            <a:p>
              <a:r>
                <a:rPr lang="en-GB" sz="1000" dirty="0">
                  <a:solidFill>
                    <a:schemeClr val="tx1"/>
                  </a:solidFill>
                </a:rPr>
                <a:t>             	Hertford County</a:t>
              </a:r>
            </a:p>
            <a:p>
              <a:r>
                <a:rPr lang="en-GB" sz="1000" b="1" dirty="0">
                  <a:solidFill>
                    <a:schemeClr val="tx1"/>
                  </a:solidFill>
                </a:rPr>
                <a:t>Community</a:t>
              </a:r>
              <a:r>
                <a:rPr lang="en-GB" sz="1000" dirty="0">
                  <a:solidFill>
                    <a:schemeClr val="tx1"/>
                  </a:solidFill>
                </a:rPr>
                <a:t>:  	Hertfordshire Community Trust  (HCT)</a:t>
              </a:r>
            </a:p>
            <a:p>
              <a:r>
                <a:rPr lang="en-GB" sz="1000" b="1" dirty="0">
                  <a:solidFill>
                    <a:schemeClr val="tx1"/>
                  </a:solidFill>
                </a:rPr>
                <a:t>MH:	</a:t>
              </a:r>
              <a:r>
                <a:rPr lang="en-GB" sz="1000" dirty="0">
                  <a:solidFill>
                    <a:schemeClr val="tx1"/>
                  </a:solidFill>
                </a:rPr>
                <a:t>Hertfordshire Partnership Foundation Trust (HPFT)</a:t>
              </a:r>
            </a:p>
            <a:p>
              <a:pPr algn="ctr"/>
              <a:endParaRPr lang="en-GB" sz="1000" dirty="0">
                <a:solidFill>
                  <a:schemeClr val="tx1"/>
                </a:solidFill>
              </a:endParaRPr>
            </a:p>
          </p:txBody>
        </p:sp>
        <p:sp>
          <p:nvSpPr>
            <p:cNvPr id="10" name="Speech Bubble: Rectangle with Corners Rounded 9">
              <a:extLst>
                <a:ext uri="{FF2B5EF4-FFF2-40B4-BE49-F238E27FC236}">
                  <a16:creationId xmlns:a16="http://schemas.microsoft.com/office/drawing/2014/main" id="{D41AC4B3-5F49-9AD2-D938-DB75D600AC77}"/>
                </a:ext>
              </a:extLst>
            </p:cNvPr>
            <p:cNvSpPr/>
            <p:nvPr/>
          </p:nvSpPr>
          <p:spPr>
            <a:xfrm>
              <a:off x="5152447" y="3665711"/>
              <a:ext cx="653324" cy="436852"/>
            </a:xfrm>
            <a:prstGeom prst="wedgeRoundRectCallout">
              <a:avLst>
                <a:gd name="adj1" fmla="val -18130"/>
                <a:gd name="adj2" fmla="val 106873"/>
                <a:gd name="adj3" fmla="val 16667"/>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solidFill>
                  <a:schemeClr val="tx1"/>
                </a:solidFill>
              </a:endParaRPr>
            </a:p>
          </p:txBody>
        </p:sp>
        <p:sp>
          <p:nvSpPr>
            <p:cNvPr id="11" name="TextBox 10">
              <a:extLst>
                <a:ext uri="{FF2B5EF4-FFF2-40B4-BE49-F238E27FC236}">
                  <a16:creationId xmlns:a16="http://schemas.microsoft.com/office/drawing/2014/main" id="{7B83B138-12E6-49AE-7285-2520F403751A}"/>
                </a:ext>
              </a:extLst>
            </p:cNvPr>
            <p:cNvSpPr txBox="1"/>
            <p:nvPr/>
          </p:nvSpPr>
          <p:spPr>
            <a:xfrm>
              <a:off x="5248821" y="3769335"/>
              <a:ext cx="500923" cy="230832"/>
            </a:xfrm>
            <a:prstGeom prst="rect">
              <a:avLst/>
            </a:prstGeom>
            <a:noFill/>
          </p:spPr>
          <p:txBody>
            <a:bodyPr wrap="square" rtlCol="0">
              <a:spAutoFit/>
            </a:bodyPr>
            <a:lstStyle/>
            <a:p>
              <a:r>
                <a:rPr lang="en-GB" sz="900" b="1" dirty="0"/>
                <a:t>QEII</a:t>
              </a:r>
            </a:p>
          </p:txBody>
        </p:sp>
        <p:sp>
          <p:nvSpPr>
            <p:cNvPr id="12" name="Speech Bubble: Rectangle with Corners Rounded 11">
              <a:extLst>
                <a:ext uri="{FF2B5EF4-FFF2-40B4-BE49-F238E27FC236}">
                  <a16:creationId xmlns:a16="http://schemas.microsoft.com/office/drawing/2014/main" id="{0717DAF6-61DF-EFC1-6C45-9476FCA9E627}"/>
                </a:ext>
              </a:extLst>
            </p:cNvPr>
            <p:cNvSpPr/>
            <p:nvPr/>
          </p:nvSpPr>
          <p:spPr>
            <a:xfrm>
              <a:off x="5870824" y="3078703"/>
              <a:ext cx="576940" cy="338914"/>
            </a:xfrm>
            <a:prstGeom prst="wedgeRoundRectCallout">
              <a:avLst>
                <a:gd name="adj1" fmla="val -18130"/>
                <a:gd name="adj2" fmla="val 106873"/>
                <a:gd name="adj3" fmla="val 16667"/>
              </a:avLst>
            </a:prstGeom>
            <a:noFill/>
            <a:ln>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solidFill>
                  <a:schemeClr val="tx1"/>
                </a:solidFill>
              </a:endParaRPr>
            </a:p>
          </p:txBody>
        </p:sp>
        <p:sp>
          <p:nvSpPr>
            <p:cNvPr id="13" name="TextBox 12">
              <a:extLst>
                <a:ext uri="{FF2B5EF4-FFF2-40B4-BE49-F238E27FC236}">
                  <a16:creationId xmlns:a16="http://schemas.microsoft.com/office/drawing/2014/main" id="{680970E3-9D23-93A1-9164-22D778867775}"/>
                </a:ext>
              </a:extLst>
            </p:cNvPr>
            <p:cNvSpPr txBox="1"/>
            <p:nvPr/>
          </p:nvSpPr>
          <p:spPr>
            <a:xfrm>
              <a:off x="5845379" y="3078703"/>
              <a:ext cx="824753" cy="369332"/>
            </a:xfrm>
            <a:prstGeom prst="rect">
              <a:avLst/>
            </a:prstGeom>
            <a:noFill/>
          </p:spPr>
          <p:txBody>
            <a:bodyPr wrap="square" rtlCol="0">
              <a:spAutoFit/>
            </a:bodyPr>
            <a:lstStyle/>
            <a:p>
              <a:r>
                <a:rPr lang="en-GB" sz="900" b="1" dirty="0"/>
                <a:t>Hertford County</a:t>
              </a:r>
            </a:p>
          </p:txBody>
        </p:sp>
        <p:sp>
          <p:nvSpPr>
            <p:cNvPr id="14" name="TextBox 13">
              <a:extLst>
                <a:ext uri="{FF2B5EF4-FFF2-40B4-BE49-F238E27FC236}">
                  <a16:creationId xmlns:a16="http://schemas.microsoft.com/office/drawing/2014/main" id="{E2331B3A-3CC7-486A-DA73-0E0113C3DEED}"/>
                </a:ext>
              </a:extLst>
            </p:cNvPr>
            <p:cNvSpPr txBox="1"/>
            <p:nvPr/>
          </p:nvSpPr>
          <p:spPr>
            <a:xfrm>
              <a:off x="-497980" y="5160131"/>
              <a:ext cx="3499528" cy="17265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050" b="1" dirty="0"/>
                <a:t>Place:</a:t>
              </a:r>
              <a:r>
                <a:rPr lang="en-GB" sz="1050" dirty="0"/>
                <a:t> 	South &amp; West Herts (nee Herts Valley)</a:t>
              </a:r>
            </a:p>
            <a:p>
              <a:r>
                <a:rPr lang="en-GB" sz="1050" b="1" dirty="0"/>
                <a:t>Acute:</a:t>
              </a:r>
              <a:r>
                <a:rPr lang="en-GB" sz="1050" dirty="0"/>
                <a:t> 	West Herts Hospital Trust (WHHT)</a:t>
              </a:r>
            </a:p>
            <a:p>
              <a:r>
                <a:rPr lang="en-GB" sz="1050" dirty="0"/>
                <a:t>             	Watford General – A&amp;E &amp; UTC</a:t>
              </a:r>
            </a:p>
            <a:p>
              <a:r>
                <a:rPr lang="en-GB" sz="1050" dirty="0"/>
                <a:t>             	Hemel Hempstead Hospital - UTC</a:t>
              </a:r>
            </a:p>
            <a:p>
              <a:r>
                <a:rPr lang="en-GB" sz="1050" dirty="0"/>
                <a:t>             	St Albans City Hospital</a:t>
              </a:r>
            </a:p>
            <a:p>
              <a:r>
                <a:rPr lang="en-GB" sz="1050" b="1" dirty="0"/>
                <a:t>Community</a:t>
              </a:r>
              <a:r>
                <a:rPr lang="en-GB" sz="1050" dirty="0"/>
                <a:t>:  	Central London Community 	Healthcare (CLCH) NHS Trust</a:t>
              </a:r>
            </a:p>
            <a:p>
              <a:r>
                <a:rPr lang="en-GB" sz="1050" b="1" dirty="0"/>
                <a:t>MH:	</a:t>
              </a:r>
              <a:r>
                <a:rPr lang="en-GB" sz="1050" dirty="0"/>
                <a:t>Hertfordshire Partnership 	Foundation Trust  (HPFT)</a:t>
              </a:r>
            </a:p>
          </p:txBody>
        </p:sp>
        <p:sp>
          <p:nvSpPr>
            <p:cNvPr id="15" name="Speech Bubble: Rectangle with Corners Rounded 14">
              <a:extLst>
                <a:ext uri="{FF2B5EF4-FFF2-40B4-BE49-F238E27FC236}">
                  <a16:creationId xmlns:a16="http://schemas.microsoft.com/office/drawing/2014/main" id="{6ABFC90A-7575-411D-1315-C3D518CB5841}"/>
                </a:ext>
              </a:extLst>
            </p:cNvPr>
            <p:cNvSpPr/>
            <p:nvPr/>
          </p:nvSpPr>
          <p:spPr>
            <a:xfrm>
              <a:off x="3875194" y="4993218"/>
              <a:ext cx="779196" cy="500449"/>
            </a:xfrm>
            <a:prstGeom prst="wedgeRoundRectCallout">
              <a:avLst>
                <a:gd name="adj1" fmla="val -18130"/>
                <a:gd name="adj2" fmla="val 106873"/>
                <a:gd name="adj3" fmla="val 16667"/>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solidFill>
                  <a:schemeClr val="tx1"/>
                </a:solidFill>
              </a:endParaRPr>
            </a:p>
          </p:txBody>
        </p:sp>
        <p:sp>
          <p:nvSpPr>
            <p:cNvPr id="16" name="TextBox 15">
              <a:extLst>
                <a:ext uri="{FF2B5EF4-FFF2-40B4-BE49-F238E27FC236}">
                  <a16:creationId xmlns:a16="http://schemas.microsoft.com/office/drawing/2014/main" id="{D3A63EEC-1010-D66F-41C0-C599DEC97658}"/>
                </a:ext>
              </a:extLst>
            </p:cNvPr>
            <p:cNvSpPr txBox="1"/>
            <p:nvPr/>
          </p:nvSpPr>
          <p:spPr>
            <a:xfrm>
              <a:off x="8256089" y="5615841"/>
              <a:ext cx="3040972" cy="13657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050" b="1" dirty="0"/>
                <a:t>Place:</a:t>
              </a:r>
              <a:r>
                <a:rPr lang="en-GB" sz="1050" dirty="0"/>
                <a:t> 	West Essex</a:t>
              </a:r>
            </a:p>
            <a:p>
              <a:r>
                <a:rPr lang="en-GB" sz="1050" b="1" dirty="0"/>
                <a:t>Acute:</a:t>
              </a:r>
              <a:r>
                <a:rPr lang="en-GB" sz="1050" dirty="0"/>
                <a:t> 	Princess Alexandra Hospital (PAH) A&amp;E 	+ UTC</a:t>
              </a:r>
            </a:p>
            <a:p>
              <a:r>
                <a:rPr lang="en-GB" sz="1050" b="1" dirty="0"/>
                <a:t>Community</a:t>
              </a:r>
              <a:r>
                <a:rPr lang="en-GB" sz="1050" dirty="0"/>
                <a:t>:  	Essex Partnership University Hospital 	Trust (EPUT)</a:t>
              </a:r>
            </a:p>
            <a:p>
              <a:r>
                <a:rPr lang="en-GB" sz="1050" b="1" dirty="0"/>
                <a:t>MH:	</a:t>
              </a:r>
              <a:r>
                <a:rPr lang="en-GB" sz="1050" dirty="0"/>
                <a:t>EPUT</a:t>
              </a:r>
              <a:r>
                <a:rPr lang="en-GB" sz="1050" b="1" dirty="0"/>
                <a:t>, </a:t>
              </a:r>
              <a:r>
                <a:rPr lang="en-GB" sz="1050" dirty="0"/>
                <a:t>North East London NHS 	Foundation Trust (NELFT)</a:t>
              </a:r>
            </a:p>
          </p:txBody>
        </p:sp>
        <p:sp>
          <p:nvSpPr>
            <p:cNvPr id="17" name="Speech Bubble: Rectangle with Corners Rounded 16">
              <a:extLst>
                <a:ext uri="{FF2B5EF4-FFF2-40B4-BE49-F238E27FC236}">
                  <a16:creationId xmlns:a16="http://schemas.microsoft.com/office/drawing/2014/main" id="{633C3F7A-4DA2-82C4-1A8F-E9F9F161FAAE}"/>
                </a:ext>
              </a:extLst>
            </p:cNvPr>
            <p:cNvSpPr/>
            <p:nvPr/>
          </p:nvSpPr>
          <p:spPr>
            <a:xfrm>
              <a:off x="2178425" y="4085856"/>
              <a:ext cx="823123" cy="437157"/>
            </a:xfrm>
            <a:prstGeom prst="wedgeRoundRectCallout">
              <a:avLst>
                <a:gd name="adj1" fmla="val -18130"/>
                <a:gd name="adj2" fmla="val 106873"/>
                <a:gd name="adj3" fmla="val 16667"/>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solidFill>
                  <a:schemeClr val="tx1"/>
                </a:solidFill>
              </a:endParaRPr>
            </a:p>
          </p:txBody>
        </p:sp>
        <p:sp>
          <p:nvSpPr>
            <p:cNvPr id="18" name="TextBox 17">
              <a:extLst>
                <a:ext uri="{FF2B5EF4-FFF2-40B4-BE49-F238E27FC236}">
                  <a16:creationId xmlns:a16="http://schemas.microsoft.com/office/drawing/2014/main" id="{D872DBCD-889E-3D5A-47EE-7C9ED69F60FC}"/>
                </a:ext>
              </a:extLst>
            </p:cNvPr>
            <p:cNvSpPr txBox="1"/>
            <p:nvPr/>
          </p:nvSpPr>
          <p:spPr>
            <a:xfrm>
              <a:off x="2215482" y="4073259"/>
              <a:ext cx="823123" cy="507831"/>
            </a:xfrm>
            <a:prstGeom prst="rect">
              <a:avLst/>
            </a:prstGeom>
            <a:noFill/>
          </p:spPr>
          <p:txBody>
            <a:bodyPr wrap="square" rtlCol="0">
              <a:spAutoFit/>
            </a:bodyPr>
            <a:lstStyle/>
            <a:p>
              <a:r>
                <a:rPr lang="en-GB" sz="900" b="1" dirty="0"/>
                <a:t>Hemel Hempstead Hospital</a:t>
              </a:r>
            </a:p>
          </p:txBody>
        </p:sp>
        <p:sp>
          <p:nvSpPr>
            <p:cNvPr id="19" name="TextBox 18">
              <a:extLst>
                <a:ext uri="{FF2B5EF4-FFF2-40B4-BE49-F238E27FC236}">
                  <a16:creationId xmlns:a16="http://schemas.microsoft.com/office/drawing/2014/main" id="{AA734326-FD29-2D50-BFBA-08421AF6C375}"/>
                </a:ext>
              </a:extLst>
            </p:cNvPr>
            <p:cNvSpPr txBox="1"/>
            <p:nvPr/>
          </p:nvSpPr>
          <p:spPr>
            <a:xfrm>
              <a:off x="3846832" y="3986973"/>
              <a:ext cx="806584" cy="415498"/>
            </a:xfrm>
            <a:prstGeom prst="rect">
              <a:avLst/>
            </a:prstGeom>
            <a:noFill/>
          </p:spPr>
          <p:txBody>
            <a:bodyPr wrap="square" rtlCol="0">
              <a:spAutoFit/>
            </a:bodyPr>
            <a:lstStyle/>
            <a:p>
              <a:r>
                <a:rPr lang="en-GB" sz="1050" b="1" dirty="0"/>
                <a:t>St Albans City</a:t>
              </a:r>
            </a:p>
          </p:txBody>
        </p:sp>
        <p:sp>
          <p:nvSpPr>
            <p:cNvPr id="20" name="Speech Bubble: Rectangle with Corners Rounded 19">
              <a:extLst>
                <a:ext uri="{FF2B5EF4-FFF2-40B4-BE49-F238E27FC236}">
                  <a16:creationId xmlns:a16="http://schemas.microsoft.com/office/drawing/2014/main" id="{EB1C4477-96C1-616F-368F-E586A3AB1BBA}"/>
                </a:ext>
              </a:extLst>
            </p:cNvPr>
            <p:cNvSpPr/>
            <p:nvPr/>
          </p:nvSpPr>
          <p:spPr>
            <a:xfrm>
              <a:off x="6855900" y="5109882"/>
              <a:ext cx="779195" cy="507831"/>
            </a:xfrm>
            <a:prstGeom prst="wedgeRoundRectCallout">
              <a:avLst>
                <a:gd name="adj1" fmla="val -48284"/>
                <a:gd name="adj2" fmla="val -98460"/>
                <a:gd name="adj3" fmla="val 16667"/>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solidFill>
                  <a:schemeClr val="tx1"/>
                </a:solidFill>
              </a:endParaRPr>
            </a:p>
          </p:txBody>
        </p:sp>
        <p:sp>
          <p:nvSpPr>
            <p:cNvPr id="21" name="TextBox 20">
              <a:extLst>
                <a:ext uri="{FF2B5EF4-FFF2-40B4-BE49-F238E27FC236}">
                  <a16:creationId xmlns:a16="http://schemas.microsoft.com/office/drawing/2014/main" id="{7539104B-2F5D-59F4-88A3-8F304BE22DD4}"/>
                </a:ext>
              </a:extLst>
            </p:cNvPr>
            <p:cNvSpPr txBox="1"/>
            <p:nvPr/>
          </p:nvSpPr>
          <p:spPr>
            <a:xfrm>
              <a:off x="6936835" y="5236839"/>
              <a:ext cx="548947" cy="253916"/>
            </a:xfrm>
            <a:prstGeom prst="rect">
              <a:avLst/>
            </a:prstGeom>
            <a:noFill/>
          </p:spPr>
          <p:txBody>
            <a:bodyPr wrap="square" rtlCol="0">
              <a:spAutoFit/>
            </a:bodyPr>
            <a:lstStyle/>
            <a:p>
              <a:r>
                <a:rPr lang="en-GB" sz="1050" b="1" dirty="0"/>
                <a:t>PAH</a:t>
              </a:r>
            </a:p>
          </p:txBody>
        </p:sp>
      </p:grpSp>
      <p:sp>
        <p:nvSpPr>
          <p:cNvPr id="40" name="Speech Bubble: Rectangle with Corners Rounded 39">
            <a:extLst>
              <a:ext uri="{FF2B5EF4-FFF2-40B4-BE49-F238E27FC236}">
                <a16:creationId xmlns:a16="http://schemas.microsoft.com/office/drawing/2014/main" id="{9771004B-917E-FF73-5BF5-FADA5F77D6A7}"/>
              </a:ext>
            </a:extLst>
          </p:cNvPr>
          <p:cNvSpPr/>
          <p:nvPr/>
        </p:nvSpPr>
        <p:spPr>
          <a:xfrm>
            <a:off x="4307755" y="2906916"/>
            <a:ext cx="779196" cy="500449"/>
          </a:xfrm>
          <a:prstGeom prst="wedgeRoundRectCallout">
            <a:avLst>
              <a:gd name="adj1" fmla="val -18130"/>
              <a:gd name="adj2" fmla="val 106873"/>
              <a:gd name="adj3" fmla="val 16667"/>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dirty="0">
              <a:solidFill>
                <a:schemeClr val="tx1"/>
              </a:solidFill>
            </a:endParaRPr>
          </a:p>
        </p:txBody>
      </p:sp>
      <p:sp>
        <p:nvSpPr>
          <p:cNvPr id="3" name="Title 1">
            <a:extLst>
              <a:ext uri="{FF2B5EF4-FFF2-40B4-BE49-F238E27FC236}">
                <a16:creationId xmlns:a16="http://schemas.microsoft.com/office/drawing/2014/main" id="{55128B19-CAA2-2CE2-55CD-305F066B89F8}"/>
              </a:ext>
            </a:extLst>
          </p:cNvPr>
          <p:cNvSpPr>
            <a:spLocks noGrp="1"/>
          </p:cNvSpPr>
          <p:nvPr>
            <p:ph type="title"/>
          </p:nvPr>
        </p:nvSpPr>
        <p:spPr>
          <a:xfrm>
            <a:off x="411949" y="229770"/>
            <a:ext cx="11368102" cy="1325563"/>
          </a:xfrm>
        </p:spPr>
        <p:txBody>
          <a:bodyPr/>
          <a:lstStyle/>
          <a:p>
            <a:r>
              <a:rPr lang="en-GB" dirty="0"/>
              <a:t>Overview of current service provision</a:t>
            </a:r>
          </a:p>
        </p:txBody>
      </p:sp>
    </p:spTree>
    <p:extLst>
      <p:ext uri="{BB962C8B-B14F-4D97-AF65-F5344CB8AC3E}">
        <p14:creationId xmlns:p14="http://schemas.microsoft.com/office/powerpoint/2010/main" val="6162140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471FA-5F12-4B63-9D87-83DC90409B54}"/>
              </a:ext>
            </a:extLst>
          </p:cNvPr>
          <p:cNvSpPr>
            <a:spLocks noGrp="1"/>
          </p:cNvSpPr>
          <p:nvPr>
            <p:ph type="title"/>
          </p:nvPr>
        </p:nvSpPr>
        <p:spPr/>
        <p:txBody>
          <a:bodyPr/>
          <a:lstStyle/>
          <a:p>
            <a:r>
              <a:rPr lang="en-GB" dirty="0">
                <a:latin typeface="Arial"/>
                <a:cs typeface="Arial"/>
              </a:rPr>
              <a:t>Service user perspectives</a:t>
            </a:r>
            <a:endParaRPr lang="en-GB" dirty="0"/>
          </a:p>
        </p:txBody>
      </p:sp>
      <p:sp>
        <p:nvSpPr>
          <p:cNvPr id="3" name="Content Placeholder 2">
            <a:extLst>
              <a:ext uri="{FF2B5EF4-FFF2-40B4-BE49-F238E27FC236}">
                <a16:creationId xmlns:a16="http://schemas.microsoft.com/office/drawing/2014/main" id="{2CCB8CC5-F093-4488-A50A-70B2AC3E77A6}"/>
              </a:ext>
            </a:extLst>
          </p:cNvPr>
          <p:cNvSpPr>
            <a:spLocks noGrp="1"/>
          </p:cNvSpPr>
          <p:nvPr>
            <p:ph idx="1"/>
          </p:nvPr>
        </p:nvSpPr>
        <p:spPr>
          <a:xfrm>
            <a:off x="411948" y="825370"/>
            <a:ext cx="11409753" cy="4200095"/>
          </a:xfrm>
        </p:spPr>
        <p:txBody>
          <a:bodyPr vert="horz" lIns="91440" tIns="45720" rIns="91440" bIns="45720" rtlCol="0" anchor="t">
            <a:noAutofit/>
          </a:bodyPr>
          <a:lstStyle/>
          <a:p>
            <a:pPr marL="0" indent="0">
              <a:spcAft>
                <a:spcPts val="0"/>
              </a:spcAft>
              <a:buNone/>
            </a:pPr>
            <a:r>
              <a:rPr lang="en-US" sz="1600" dirty="0">
                <a:latin typeface="+mn-lt"/>
                <a:cs typeface="Arial"/>
              </a:rPr>
              <a:t>A qualitative study from the University of Sheffield (</a:t>
            </a:r>
            <a:r>
              <a:rPr lang="en-US" sz="1600" dirty="0" err="1">
                <a:latin typeface="+mn-lt"/>
                <a:cs typeface="Arial"/>
              </a:rPr>
              <a:t>Ablard</a:t>
            </a:r>
            <a:r>
              <a:rPr lang="en-US" sz="1600" dirty="0">
                <a:latin typeface="+mn-lt"/>
                <a:cs typeface="Arial"/>
              </a:rPr>
              <a:t> </a:t>
            </a:r>
            <a:r>
              <a:rPr lang="en-US" sz="1600" i="1" dirty="0">
                <a:latin typeface="+mn-lt"/>
                <a:cs typeface="Arial"/>
              </a:rPr>
              <a:t>et al.</a:t>
            </a:r>
            <a:r>
              <a:rPr lang="en-US" sz="1600" dirty="0">
                <a:latin typeface="+mn-lt"/>
                <a:cs typeface="Arial"/>
              </a:rPr>
              <a:t> 2020)</a:t>
            </a:r>
          </a:p>
          <a:p>
            <a:pPr marL="0" indent="0">
              <a:spcAft>
                <a:spcPts val="0"/>
              </a:spcAft>
              <a:buNone/>
            </a:pPr>
            <a:r>
              <a:rPr lang="en-US" sz="1600" u="sng" dirty="0">
                <a:latin typeface="+mn-lt"/>
                <a:cs typeface="Arial"/>
              </a:rPr>
              <a:t>Method</a:t>
            </a:r>
          </a:p>
          <a:p>
            <a:pPr marL="0" indent="0">
              <a:spcAft>
                <a:spcPts val="0"/>
              </a:spcAft>
              <a:buNone/>
            </a:pPr>
            <a:r>
              <a:rPr lang="en-US" sz="1600" dirty="0">
                <a:latin typeface="+mn-lt"/>
                <a:cs typeface="Arial"/>
              </a:rPr>
              <a:t>Thirty (30) service users who had used a variety of UK urgent and emergency care services within the previous year including NHS111, ambulance service, GP Out of Hours (OOHs), Minor Injury Units (MIUs), walk-in </a:t>
            </a:r>
            <a:r>
              <a:rPr lang="en-US" sz="1600" dirty="0" err="1">
                <a:latin typeface="+mn-lt"/>
                <a:cs typeface="Arial"/>
              </a:rPr>
              <a:t>centres</a:t>
            </a:r>
            <a:r>
              <a:rPr lang="en-US" sz="1600" dirty="0">
                <a:latin typeface="+mn-lt"/>
                <a:cs typeface="Arial"/>
              </a:rPr>
              <a:t> or emergency department were stratified into groups: 18-45 years, &gt;75 years, adults with young children, and adults with long-term conditions. </a:t>
            </a:r>
          </a:p>
          <a:p>
            <a:pPr marL="0" indent="0">
              <a:spcAft>
                <a:spcPts val="0"/>
              </a:spcAft>
              <a:buNone/>
            </a:pPr>
            <a:r>
              <a:rPr lang="en-US" sz="1600" u="sng" dirty="0">
                <a:latin typeface="+mn-lt"/>
                <a:cs typeface="Arial"/>
              </a:rPr>
              <a:t>Results</a:t>
            </a:r>
          </a:p>
          <a:p>
            <a:pPr marL="0" indent="0">
              <a:spcAft>
                <a:spcPts val="0"/>
              </a:spcAft>
              <a:buNone/>
            </a:pPr>
            <a:r>
              <a:rPr lang="en-US" sz="1600" dirty="0">
                <a:latin typeface="+mn-lt"/>
                <a:cs typeface="Arial"/>
              </a:rPr>
              <a:t>Researchers found that service users wanted:</a:t>
            </a:r>
          </a:p>
          <a:p>
            <a:pPr marL="0" indent="0">
              <a:spcAft>
                <a:spcPts val="0"/>
              </a:spcAft>
              <a:buNone/>
            </a:pPr>
            <a:r>
              <a:rPr lang="en-US" sz="1600" dirty="0">
                <a:latin typeface="+mn-lt"/>
                <a:cs typeface="Arial"/>
              </a:rPr>
              <a:t>1) </a:t>
            </a:r>
            <a:r>
              <a:rPr lang="en-US" sz="1600" b="1" dirty="0">
                <a:latin typeface="+mn-lt"/>
                <a:cs typeface="Arial"/>
              </a:rPr>
              <a:t>A simplified UEC system which is easier to understand and a single-point of access </a:t>
            </a:r>
          </a:p>
          <a:p>
            <a:pPr lvl="1">
              <a:spcAft>
                <a:spcPts val="0"/>
              </a:spcAft>
            </a:pPr>
            <a:r>
              <a:rPr lang="en-US" sz="1600" dirty="0">
                <a:latin typeface="+mn-lt"/>
                <a:cs typeface="Arial"/>
              </a:rPr>
              <a:t>Clear and up to date info about services available to them locally </a:t>
            </a:r>
          </a:p>
          <a:p>
            <a:pPr lvl="1">
              <a:spcAft>
                <a:spcPts val="0"/>
              </a:spcAft>
            </a:pPr>
            <a:r>
              <a:rPr lang="en-US" sz="1600" dirty="0">
                <a:latin typeface="+mn-lt"/>
                <a:cs typeface="Arial"/>
              </a:rPr>
              <a:t>Equal access within the system regardless of where they live</a:t>
            </a:r>
          </a:p>
          <a:p>
            <a:pPr marL="0" indent="0">
              <a:spcAft>
                <a:spcPts val="0"/>
              </a:spcAft>
              <a:buNone/>
            </a:pPr>
            <a:r>
              <a:rPr lang="en-US" sz="1600" dirty="0">
                <a:latin typeface="+mn-lt"/>
                <a:cs typeface="Arial"/>
              </a:rPr>
              <a:t>2) </a:t>
            </a:r>
            <a:r>
              <a:rPr lang="en-US" sz="1600" b="1" dirty="0">
                <a:latin typeface="+mn-lt"/>
                <a:cs typeface="Arial"/>
              </a:rPr>
              <a:t>A more 'joined-up' UEC system</a:t>
            </a:r>
          </a:p>
          <a:p>
            <a:pPr lvl="1">
              <a:spcAft>
                <a:spcPts val="0"/>
              </a:spcAft>
            </a:pPr>
            <a:r>
              <a:rPr lang="en-US" sz="1600" dirty="0">
                <a:latin typeface="+mn-lt"/>
                <a:cs typeface="Arial"/>
              </a:rPr>
              <a:t>Linked medical records so they receive continuity of care and do not have to repeat medical information</a:t>
            </a:r>
          </a:p>
          <a:p>
            <a:pPr marL="0" indent="0">
              <a:spcAft>
                <a:spcPts val="0"/>
              </a:spcAft>
              <a:buNone/>
            </a:pPr>
            <a:r>
              <a:rPr lang="en-US" sz="1600" dirty="0">
                <a:latin typeface="+mn-lt"/>
                <a:cs typeface="Arial"/>
              </a:rPr>
              <a:t>3) </a:t>
            </a:r>
            <a:r>
              <a:rPr lang="en-US" sz="1600" b="1" dirty="0">
                <a:latin typeface="+mn-lt"/>
                <a:cs typeface="Arial"/>
              </a:rPr>
              <a:t>Better communication from health staff when accessing UEC services</a:t>
            </a:r>
          </a:p>
          <a:p>
            <a:pPr lvl="1">
              <a:spcAft>
                <a:spcPts val="0"/>
              </a:spcAft>
            </a:pPr>
            <a:r>
              <a:rPr lang="en-US" sz="1600" dirty="0">
                <a:latin typeface="+mn-lt"/>
                <a:cs typeface="Arial"/>
              </a:rPr>
              <a:t>More information about what is happening to them and why</a:t>
            </a:r>
          </a:p>
          <a:p>
            <a:pPr lvl="1">
              <a:spcAft>
                <a:spcPts val="0"/>
              </a:spcAft>
            </a:pPr>
            <a:r>
              <a:rPr lang="en-US" sz="1600" dirty="0">
                <a:latin typeface="+mn-lt"/>
                <a:cs typeface="Arial"/>
              </a:rPr>
              <a:t>Communication about waiting times was more important to service users than the wait times themselves</a:t>
            </a:r>
          </a:p>
        </p:txBody>
      </p:sp>
      <p:sp>
        <p:nvSpPr>
          <p:cNvPr id="4" name="TextBox 3">
            <a:extLst>
              <a:ext uri="{FF2B5EF4-FFF2-40B4-BE49-F238E27FC236}">
                <a16:creationId xmlns:a16="http://schemas.microsoft.com/office/drawing/2014/main" id="{730F52B2-0747-B4F8-C88B-326B6B086911}"/>
              </a:ext>
            </a:extLst>
          </p:cNvPr>
          <p:cNvSpPr txBox="1"/>
          <p:nvPr/>
        </p:nvSpPr>
        <p:spPr>
          <a:xfrm>
            <a:off x="3674534" y="5485710"/>
            <a:ext cx="8147168" cy="400110"/>
          </a:xfrm>
          <a:prstGeom prst="rect">
            <a:avLst/>
          </a:prstGeom>
          <a:noFill/>
        </p:spPr>
        <p:txBody>
          <a:bodyPr wrap="square" rtlCol="0">
            <a:spAutoFit/>
          </a:bodyPr>
          <a:lstStyle/>
          <a:p>
            <a:r>
              <a:rPr lang="en-GB" sz="1000" dirty="0" err="1"/>
              <a:t>Ablard</a:t>
            </a:r>
            <a:r>
              <a:rPr lang="en-GB" sz="1000" dirty="0"/>
              <a:t> S., </a:t>
            </a:r>
            <a:r>
              <a:rPr lang="en-GB" sz="1000" dirty="0" err="1"/>
              <a:t>Kuczawski</a:t>
            </a:r>
            <a:r>
              <a:rPr lang="en-GB" sz="1000" dirty="0"/>
              <a:t>, M., Sampson FC., </a:t>
            </a:r>
            <a:r>
              <a:rPr lang="en-GB" sz="1000" i="1" dirty="0"/>
              <a:t>et al.</a:t>
            </a:r>
            <a:r>
              <a:rPr lang="en-GB" sz="1000" dirty="0"/>
              <a:t> (2020) </a:t>
            </a:r>
            <a:r>
              <a:rPr lang="en-GB" sz="1000" i="1" dirty="0"/>
              <a:t>What does the ideal urgent and emergency care system look like? A qualitative study of service user perspectives</a:t>
            </a:r>
            <a:r>
              <a:rPr lang="en-GB" sz="1000" dirty="0"/>
              <a:t> Emergency Medicine Journal 37 200-205</a:t>
            </a:r>
            <a:endParaRPr lang="en-GB" sz="1000" i="1" dirty="0"/>
          </a:p>
        </p:txBody>
      </p:sp>
    </p:spTree>
    <p:extLst>
      <p:ext uri="{BB962C8B-B14F-4D97-AF65-F5344CB8AC3E}">
        <p14:creationId xmlns:p14="http://schemas.microsoft.com/office/powerpoint/2010/main" val="2248231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4A91C-986D-4170-A88E-E7A0115BCB64}"/>
              </a:ext>
            </a:extLst>
          </p:cNvPr>
          <p:cNvSpPr>
            <a:spLocks noGrp="1"/>
          </p:cNvSpPr>
          <p:nvPr>
            <p:ph type="title"/>
          </p:nvPr>
        </p:nvSpPr>
        <p:spPr>
          <a:xfrm>
            <a:off x="505253" y="365125"/>
            <a:ext cx="11368102" cy="1325563"/>
          </a:xfrm>
        </p:spPr>
        <p:txBody>
          <a:bodyPr/>
          <a:lstStyle/>
          <a:p>
            <a:r>
              <a:rPr lang="en-GB" dirty="0">
                <a:latin typeface="Arial"/>
                <a:cs typeface="Arial"/>
              </a:rPr>
              <a:t>Evidence review</a:t>
            </a:r>
            <a:endParaRPr lang="en-GB" dirty="0"/>
          </a:p>
        </p:txBody>
      </p:sp>
      <p:sp>
        <p:nvSpPr>
          <p:cNvPr id="3" name="Content Placeholder 2">
            <a:extLst>
              <a:ext uri="{FF2B5EF4-FFF2-40B4-BE49-F238E27FC236}">
                <a16:creationId xmlns:a16="http://schemas.microsoft.com/office/drawing/2014/main" id="{2B359F75-AFDC-414A-8FCC-09E318A26F5A}"/>
              </a:ext>
            </a:extLst>
          </p:cNvPr>
          <p:cNvSpPr>
            <a:spLocks noGrp="1"/>
          </p:cNvSpPr>
          <p:nvPr>
            <p:ph idx="1"/>
          </p:nvPr>
        </p:nvSpPr>
        <p:spPr>
          <a:xfrm>
            <a:off x="505253" y="2030737"/>
            <a:ext cx="11368102" cy="4639632"/>
          </a:xfrm>
        </p:spPr>
        <p:txBody>
          <a:bodyPr vert="horz" lIns="91440" tIns="45720" rIns="91440" bIns="45720" rtlCol="0" anchor="t">
            <a:noAutofit/>
          </a:bodyPr>
          <a:lstStyle/>
          <a:p>
            <a:pPr indent="-182880">
              <a:lnSpc>
                <a:spcPct val="100000"/>
              </a:lnSpc>
              <a:spcAft>
                <a:spcPts val="0"/>
              </a:spcAft>
            </a:pPr>
            <a:r>
              <a:rPr lang="en-GB" b="1" dirty="0">
                <a:solidFill>
                  <a:schemeClr val="tx2"/>
                </a:solidFill>
                <a:latin typeface="+mn-lt"/>
                <a:cs typeface="Arial"/>
              </a:rPr>
              <a:t>Self-care and self-management</a:t>
            </a:r>
            <a:r>
              <a:rPr lang="en-GB" b="1" dirty="0">
                <a:latin typeface="+mn-lt"/>
                <a:cs typeface="Arial"/>
              </a:rPr>
              <a:t>:</a:t>
            </a:r>
            <a:endParaRPr lang="en-GB" dirty="0">
              <a:latin typeface="+mn-lt"/>
            </a:endParaRPr>
          </a:p>
          <a:p>
            <a:pPr lvl="1" indent="-182880">
              <a:lnSpc>
                <a:spcPct val="100000"/>
              </a:lnSpc>
              <a:spcAft>
                <a:spcPts val="0"/>
              </a:spcAft>
            </a:pPr>
            <a:r>
              <a:rPr lang="en-GB" dirty="0">
                <a:latin typeface="+mn-lt"/>
                <a:cs typeface="Arial"/>
              </a:rPr>
              <a:t>Self-care for minor ailments and self-management of long-term conditions</a:t>
            </a:r>
            <a:r>
              <a:rPr lang="en-GB" b="1" dirty="0">
                <a:latin typeface="+mn-lt"/>
                <a:cs typeface="Arial"/>
              </a:rPr>
              <a:t> are effective at improving quality of life and reducing dependency on UEC services. </a:t>
            </a:r>
            <a:endParaRPr lang="en-GB" b="1" dirty="0">
              <a:latin typeface="+mn-lt"/>
            </a:endParaRPr>
          </a:p>
          <a:p>
            <a:pPr lvl="1" indent="-182880">
              <a:lnSpc>
                <a:spcPct val="100000"/>
              </a:lnSpc>
              <a:spcAft>
                <a:spcPts val="0"/>
              </a:spcAft>
            </a:pPr>
            <a:r>
              <a:rPr lang="en-GB" dirty="0">
                <a:latin typeface="+mn-lt"/>
                <a:cs typeface="Arial"/>
              </a:rPr>
              <a:t>For example, schemes to educate and support adults with asthma and COPD to self-manage have been shown to reduce emergency admissions to hospital </a:t>
            </a:r>
            <a:endParaRPr lang="en-GB" dirty="0">
              <a:latin typeface="+mn-lt"/>
            </a:endParaRPr>
          </a:p>
          <a:p>
            <a:pPr lvl="1" indent="-182880">
              <a:lnSpc>
                <a:spcPct val="100000"/>
              </a:lnSpc>
              <a:spcAft>
                <a:spcPts val="0"/>
              </a:spcAft>
            </a:pPr>
            <a:r>
              <a:rPr lang="en-GB" dirty="0">
                <a:latin typeface="+mn-lt"/>
                <a:cs typeface="Arial"/>
              </a:rPr>
              <a:t>A Department of Health study found that self management courses led to a 7% decrease in GP consultations and a 16% reduction in A&amp;E attendances </a:t>
            </a:r>
            <a:endParaRPr lang="en-GB" dirty="0">
              <a:latin typeface="+mn-lt"/>
            </a:endParaRPr>
          </a:p>
          <a:p>
            <a:pPr lvl="1" indent="-182880">
              <a:lnSpc>
                <a:spcPct val="100000"/>
              </a:lnSpc>
              <a:spcAft>
                <a:spcPts val="0"/>
              </a:spcAft>
            </a:pPr>
            <a:r>
              <a:rPr lang="en-GB" dirty="0">
                <a:latin typeface="+mn-lt"/>
                <a:cs typeface="Arial"/>
              </a:rPr>
              <a:t>However, groups most in need of support for self-care and self-management (for example, people in lower socio-economic groups) are least likely to receive it or have the means to access it. </a:t>
            </a:r>
          </a:p>
          <a:p>
            <a:pPr indent="-182880">
              <a:lnSpc>
                <a:spcPct val="100000"/>
              </a:lnSpc>
              <a:spcAft>
                <a:spcPts val="0"/>
              </a:spcAft>
            </a:pPr>
            <a:r>
              <a:rPr lang="en-GB" b="1" dirty="0">
                <a:solidFill>
                  <a:schemeClr val="tx2"/>
                </a:solidFill>
                <a:latin typeface="+mn-lt"/>
                <a:cs typeface="Arial"/>
              </a:rPr>
              <a:t>Community pharmacy</a:t>
            </a:r>
            <a:r>
              <a:rPr lang="en-GB" b="1" dirty="0">
                <a:latin typeface="+mn-lt"/>
                <a:cs typeface="Arial"/>
              </a:rPr>
              <a:t> </a:t>
            </a:r>
            <a:r>
              <a:rPr lang="en-GB" dirty="0">
                <a:latin typeface="+mn-lt"/>
                <a:cs typeface="Arial"/>
              </a:rPr>
              <a:t>– can play an </a:t>
            </a:r>
            <a:r>
              <a:rPr lang="en-GB" b="1" dirty="0">
                <a:latin typeface="+mn-lt"/>
                <a:cs typeface="Arial"/>
              </a:rPr>
              <a:t>important role in enabling self-care, particularly in patients with minor ailments and long term conditions (LTCs)</a:t>
            </a:r>
            <a:r>
              <a:rPr lang="en-GB" dirty="0">
                <a:latin typeface="+mn-lt"/>
                <a:cs typeface="Arial"/>
              </a:rPr>
              <a:t> – however there is little public awareness of the range of services provided by pharmacists</a:t>
            </a:r>
          </a:p>
          <a:p>
            <a:pPr indent="-182880">
              <a:lnSpc>
                <a:spcPct val="100000"/>
              </a:lnSpc>
              <a:spcAft>
                <a:spcPts val="0"/>
              </a:spcAft>
            </a:pPr>
            <a:r>
              <a:rPr lang="en-US" b="1" dirty="0">
                <a:solidFill>
                  <a:schemeClr val="tx2"/>
                </a:solidFill>
                <a:latin typeface="+mn-lt"/>
                <a:ea typeface="+mn-lt"/>
                <a:cs typeface="+mn-lt"/>
              </a:rPr>
              <a:t>Exercise interventions</a:t>
            </a:r>
            <a:r>
              <a:rPr lang="en-US" dirty="0">
                <a:solidFill>
                  <a:schemeClr val="tx2"/>
                </a:solidFill>
                <a:latin typeface="+mn-lt"/>
                <a:ea typeface="+mn-lt"/>
                <a:cs typeface="+mn-lt"/>
              </a:rPr>
              <a:t> </a:t>
            </a:r>
            <a:r>
              <a:rPr lang="en-US" dirty="0">
                <a:latin typeface="+mn-lt"/>
                <a:ea typeface="+mn-lt"/>
                <a:cs typeface="+mn-lt"/>
              </a:rPr>
              <a:t>improved falls outcomes in 38 of 52 analyses (73%), including reductions in rate of falls, number of people falling and number of falls resulting in injury, needing medical attention or admission to hospital (NICE). </a:t>
            </a:r>
          </a:p>
        </p:txBody>
      </p:sp>
      <p:sp>
        <p:nvSpPr>
          <p:cNvPr id="6" name="Text Placeholder 8">
            <a:extLst>
              <a:ext uri="{FF2B5EF4-FFF2-40B4-BE49-F238E27FC236}">
                <a16:creationId xmlns:a16="http://schemas.microsoft.com/office/drawing/2014/main" id="{529188AB-B3E4-3198-A128-7F5F1DFD38ED}"/>
              </a:ext>
            </a:extLst>
          </p:cNvPr>
          <p:cNvSpPr txBox="1">
            <a:spLocks/>
          </p:cNvSpPr>
          <p:nvPr/>
        </p:nvSpPr>
        <p:spPr>
          <a:xfrm>
            <a:off x="1196028" y="1133304"/>
            <a:ext cx="1423299" cy="592936"/>
          </a:xfrm>
          <a:prstGeom prst="rect">
            <a:avLst/>
          </a:prstGeom>
          <a:noFill/>
          <a:ln w="0" cmpd="sng">
            <a:noFill/>
            <a:prstDash val="solid"/>
          </a:ln>
        </p:spPr>
        <p:txBody>
          <a:bodyPr vert="horz" lIns="0" tIns="8253" rIns="0" bIns="0" rtlCol="0" anchor="t">
            <a:normAutofit/>
          </a:bodyP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GB" spc="-20" dirty="0">
                <a:solidFill>
                  <a:srgbClr val="FFFFFF"/>
                </a:solidFill>
                <a:latin typeface="Calibri" panose="02020603050405020304" pitchFamily="2"/>
              </a:rPr>
              <a:t>Prevention and </a:t>
            </a:r>
            <a:br>
              <a:rPr lang="en-GB" dirty="0"/>
            </a:br>
            <a:r>
              <a:rPr lang="en-GB" spc="-20" dirty="0">
                <a:solidFill>
                  <a:srgbClr val="FFFFFF"/>
                </a:solidFill>
                <a:latin typeface="Calibri" panose="02020603050405020304" pitchFamily="2"/>
              </a:rPr>
              <a:t>proactive models of </a:t>
            </a:r>
            <a:br>
              <a:rPr lang="en-GB" dirty="0"/>
            </a:br>
            <a:r>
              <a:rPr lang="en-GB" spc="-20" dirty="0">
                <a:solidFill>
                  <a:srgbClr val="FFFFFF"/>
                </a:solidFill>
                <a:latin typeface="Calibri" panose="02020603050405020304" pitchFamily="2"/>
              </a:rPr>
              <a:t>care </a:t>
            </a:r>
          </a:p>
        </p:txBody>
      </p:sp>
      <p:sp>
        <p:nvSpPr>
          <p:cNvPr id="7" name="Text Placeholder 9">
            <a:extLst>
              <a:ext uri="{FF2B5EF4-FFF2-40B4-BE49-F238E27FC236}">
                <a16:creationId xmlns:a16="http://schemas.microsoft.com/office/drawing/2014/main" id="{846EA68D-35DD-7E01-6721-04223DCEA16F}"/>
              </a:ext>
            </a:extLst>
          </p:cNvPr>
          <p:cNvSpPr txBox="1">
            <a:spLocks/>
          </p:cNvSpPr>
          <p:nvPr/>
        </p:nvSpPr>
        <p:spPr>
          <a:xfrm>
            <a:off x="3396365" y="1294234"/>
            <a:ext cx="3495400" cy="206321"/>
          </a:xfrm>
          <a:prstGeom prst="rect">
            <a:avLst/>
          </a:prstGeom>
          <a:noFill/>
          <a:ln w="0" cmpd="sng">
            <a:noFill/>
            <a:prstDash val="solid"/>
          </a:ln>
        </p:spPr>
        <p:txBody>
          <a:bodyPr vert="horz" lIns="0" tIns="20950" rIns="0" bIns="0" rtlCol="0" anchor="t">
            <a:normAutofit/>
          </a:bodyP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400"/>
              </a:lnSpc>
              <a:spcAft>
                <a:spcPts val="20"/>
              </a:spcAft>
              <a:tabLst>
                <a:tab pos="3519384" algn="r"/>
              </a:tabLst>
            </a:pPr>
            <a:r>
              <a:rPr lang="en-US">
                <a:solidFill>
                  <a:srgbClr val="FFFFFF"/>
                </a:solidFill>
                <a:latin typeface="Calibri" panose="02020603050405020304" pitchFamily="2"/>
              </a:rPr>
              <a:t>Rapid response</a:t>
            </a:r>
            <a:endParaRPr lang="en-US" dirty="0">
              <a:solidFill>
                <a:srgbClr val="FFFFFF"/>
              </a:solidFill>
              <a:latin typeface="Calibri" panose="02020603050405020304" pitchFamily="2"/>
            </a:endParaRPr>
          </a:p>
        </p:txBody>
      </p:sp>
      <p:sp>
        <p:nvSpPr>
          <p:cNvPr id="8" name="Text Placeholder 10">
            <a:extLst>
              <a:ext uri="{FF2B5EF4-FFF2-40B4-BE49-F238E27FC236}">
                <a16:creationId xmlns:a16="http://schemas.microsoft.com/office/drawing/2014/main" id="{BFA5AA9B-54DA-2CFA-E357-844AFA1BC701}"/>
              </a:ext>
            </a:extLst>
          </p:cNvPr>
          <p:cNvSpPr txBox="1">
            <a:spLocks/>
          </p:cNvSpPr>
          <p:nvPr/>
        </p:nvSpPr>
        <p:spPr>
          <a:xfrm>
            <a:off x="7519698" y="1223365"/>
            <a:ext cx="1358546" cy="596110"/>
          </a:xfrm>
          <a:prstGeom prst="rect">
            <a:avLst/>
          </a:prstGeom>
          <a:noFill/>
          <a:ln w="0" cmpd="sng">
            <a:noFill/>
            <a:prstDash val="solid"/>
          </a:ln>
        </p:spPr>
        <p:txBody>
          <a:bodyPr vert="horz" lIns="0" tIns="8253" rIns="0" bIns="0" rtlCol="0" anchor="t">
            <a:normAutofit/>
          </a:bodyP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500"/>
              </a:lnSpc>
            </a:pPr>
            <a:r>
              <a:rPr lang="en-GB" spc="-15">
                <a:solidFill>
                  <a:srgbClr val="FFFFFF"/>
                </a:solidFill>
                <a:latin typeface="Calibri" panose="02020603050405020304" pitchFamily="2"/>
              </a:rPr>
              <a:t>Reduce avoidable admissions</a:t>
            </a:r>
            <a:endParaRPr lang="en-GB" spc="-15" dirty="0">
              <a:solidFill>
                <a:srgbClr val="FFFFFF"/>
              </a:solidFill>
              <a:latin typeface="Calibri" panose="02020603050405020304" pitchFamily="2"/>
            </a:endParaRPr>
          </a:p>
        </p:txBody>
      </p:sp>
      <p:sp>
        <p:nvSpPr>
          <p:cNvPr id="9" name="Text Placeholder 11">
            <a:extLst>
              <a:ext uri="{FF2B5EF4-FFF2-40B4-BE49-F238E27FC236}">
                <a16:creationId xmlns:a16="http://schemas.microsoft.com/office/drawing/2014/main" id="{39F33783-7760-5C5E-3235-4B1427707B95}"/>
              </a:ext>
            </a:extLst>
          </p:cNvPr>
          <p:cNvSpPr txBox="1">
            <a:spLocks/>
          </p:cNvSpPr>
          <p:nvPr/>
        </p:nvSpPr>
        <p:spPr>
          <a:xfrm>
            <a:off x="9339547" y="1133360"/>
            <a:ext cx="1781982" cy="447067"/>
          </a:xfrm>
          <a:prstGeom prst="rect">
            <a:avLst/>
          </a:prstGeom>
          <a:noFill/>
          <a:ln w="0" cmpd="sng">
            <a:noFill/>
            <a:prstDash val="solid"/>
          </a:ln>
        </p:spPr>
        <p:txBody>
          <a:bodyPr vert="horz" lIns="0" tIns="8253" rIns="0" bIns="0" rtlCol="0" anchor="t">
            <a:noAutofit/>
          </a:bodyP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531" algn="ctr">
              <a:lnSpc>
                <a:spcPts val="1500"/>
              </a:lnSpc>
              <a:spcAft>
                <a:spcPts val="20"/>
              </a:spcAft>
            </a:pPr>
            <a:r>
              <a:rPr lang="en-US" spc="-20" dirty="0">
                <a:solidFill>
                  <a:srgbClr val="FFFFFF"/>
                </a:solidFill>
                <a:latin typeface="Calibri" panose="02020603050405020304" pitchFamily="2"/>
              </a:rPr>
              <a:t>Early supported, safe and effective discharge</a:t>
            </a:r>
          </a:p>
        </p:txBody>
      </p:sp>
      <p:sp>
        <p:nvSpPr>
          <p:cNvPr id="10" name="Text Placeholder 9">
            <a:extLst>
              <a:ext uri="{FF2B5EF4-FFF2-40B4-BE49-F238E27FC236}">
                <a16:creationId xmlns:a16="http://schemas.microsoft.com/office/drawing/2014/main" id="{E94A5645-2735-2B63-4858-DE8FD524ECEC}"/>
              </a:ext>
            </a:extLst>
          </p:cNvPr>
          <p:cNvSpPr txBox="1">
            <a:spLocks/>
          </p:cNvSpPr>
          <p:nvPr/>
        </p:nvSpPr>
        <p:spPr>
          <a:xfrm>
            <a:off x="5429104" y="1274587"/>
            <a:ext cx="1358547" cy="420826"/>
          </a:xfrm>
          <a:prstGeom prst="rect">
            <a:avLst/>
          </a:prstGeom>
          <a:noFill/>
          <a:ln w="0" cmpd="sng">
            <a:noFill/>
            <a:prstDash val="solid"/>
          </a:ln>
        </p:spPr>
        <p:txBody>
          <a:bodyPr vert="horz" lIns="0" tIns="20950" rIns="0" bIns="0" rtlCol="0" anchor="t">
            <a:normAutofit/>
          </a:bodyPr>
          <a:lstStyle>
            <a:defPPr>
              <a:defRPr lang="en-US"/>
            </a:defPPr>
            <a:lvl1pPr marL="0" algn="l"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00"/>
              </a:lnSpc>
              <a:spcAft>
                <a:spcPts val="20"/>
              </a:spcAft>
              <a:tabLst>
                <a:tab pos="3519384" algn="r"/>
              </a:tabLst>
            </a:pPr>
            <a:r>
              <a:rPr lang="en-US">
                <a:solidFill>
                  <a:srgbClr val="FFFFFF"/>
                </a:solidFill>
                <a:latin typeface="Calibri" panose="02020603050405020304" pitchFamily="2"/>
              </a:rPr>
              <a:t>Care closer to home</a:t>
            </a:r>
            <a:endParaRPr lang="en-US" dirty="0">
              <a:solidFill>
                <a:srgbClr val="FFFFFF"/>
              </a:solidFill>
              <a:latin typeface="Calibri" panose="02020603050405020304" pitchFamily="2"/>
            </a:endParaRPr>
          </a:p>
        </p:txBody>
      </p:sp>
      <p:graphicFrame>
        <p:nvGraphicFramePr>
          <p:cNvPr id="11" name="Content Placeholder 3">
            <a:extLst>
              <a:ext uri="{FF2B5EF4-FFF2-40B4-BE49-F238E27FC236}">
                <a16:creationId xmlns:a16="http://schemas.microsoft.com/office/drawing/2014/main" id="{282DEDCD-4B15-F91E-2C78-B9CDAA9C0118}"/>
              </a:ext>
            </a:extLst>
          </p:cNvPr>
          <p:cNvGraphicFramePr>
            <a:graphicFrameLocks/>
          </p:cNvGraphicFramePr>
          <p:nvPr>
            <p:extLst>
              <p:ext uri="{D42A27DB-BD31-4B8C-83A1-F6EECF244321}">
                <p14:modId xmlns:p14="http://schemas.microsoft.com/office/powerpoint/2010/main" val="3453075287"/>
              </p:ext>
            </p:extLst>
          </p:nvPr>
        </p:nvGraphicFramePr>
        <p:xfrm>
          <a:off x="561354" y="-69675"/>
          <a:ext cx="10250457" cy="310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527A307E-FE61-6A15-A4C3-6213B5EBD8BD}"/>
              </a:ext>
            </a:extLst>
          </p:cNvPr>
          <p:cNvSpPr txBox="1"/>
          <p:nvPr/>
        </p:nvSpPr>
        <p:spPr>
          <a:xfrm>
            <a:off x="4402667" y="5571067"/>
            <a:ext cx="7470688" cy="400110"/>
          </a:xfrm>
          <a:prstGeom prst="rect">
            <a:avLst/>
          </a:prstGeom>
          <a:noFill/>
        </p:spPr>
        <p:txBody>
          <a:bodyPr wrap="square" rtlCol="0">
            <a:spAutoFit/>
          </a:bodyPr>
          <a:lstStyle/>
          <a:p>
            <a:r>
              <a:rPr lang="en-GB" sz="1000" dirty="0"/>
              <a:t>Source: NHS England </a:t>
            </a:r>
            <a:r>
              <a:rPr lang="en-GB" sz="1000" i="1" dirty="0"/>
              <a:t>Transforming urgent and emergency care services in England. Urgent and Emergency Care Review. End of Phase 1 Report. Appendix 1 – Revised Evidence Base from the Urgent and Emergency Care Review. </a:t>
            </a:r>
            <a:r>
              <a:rPr lang="en-GB" sz="1000" dirty="0"/>
              <a:t>2013</a:t>
            </a:r>
          </a:p>
        </p:txBody>
      </p:sp>
    </p:spTree>
    <p:extLst>
      <p:ext uri="{BB962C8B-B14F-4D97-AF65-F5344CB8AC3E}">
        <p14:creationId xmlns:p14="http://schemas.microsoft.com/office/powerpoint/2010/main" val="3970791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1D50-D1E6-D2B8-21D1-D1043C502217}"/>
              </a:ext>
            </a:extLst>
          </p:cNvPr>
          <p:cNvSpPr>
            <a:spLocks noGrp="1"/>
          </p:cNvSpPr>
          <p:nvPr>
            <p:ph type="title"/>
          </p:nvPr>
        </p:nvSpPr>
        <p:spPr/>
        <p:txBody>
          <a:bodyPr/>
          <a:lstStyle/>
          <a:p>
            <a:r>
              <a:rPr lang="en-GB" dirty="0"/>
              <a:t>Evidence review</a:t>
            </a:r>
          </a:p>
        </p:txBody>
      </p:sp>
      <p:sp>
        <p:nvSpPr>
          <p:cNvPr id="3" name="Content Placeholder 2">
            <a:extLst>
              <a:ext uri="{FF2B5EF4-FFF2-40B4-BE49-F238E27FC236}">
                <a16:creationId xmlns:a16="http://schemas.microsoft.com/office/drawing/2014/main" id="{D5026E28-1E84-4E5E-B4F0-AC4BAB52707B}"/>
              </a:ext>
            </a:extLst>
          </p:cNvPr>
          <p:cNvSpPr>
            <a:spLocks noGrp="1"/>
          </p:cNvSpPr>
          <p:nvPr>
            <p:ph idx="1"/>
          </p:nvPr>
        </p:nvSpPr>
        <p:spPr>
          <a:xfrm>
            <a:off x="453600" y="1704446"/>
            <a:ext cx="11368102" cy="3768775"/>
          </a:xfrm>
        </p:spPr>
        <p:txBody>
          <a:bodyPr>
            <a:noAutofit/>
          </a:bodyPr>
          <a:lstStyle/>
          <a:p>
            <a:pPr indent="-182880">
              <a:lnSpc>
                <a:spcPct val="100000"/>
              </a:lnSpc>
              <a:spcBef>
                <a:spcPts val="0"/>
              </a:spcBef>
              <a:spcAft>
                <a:spcPts val="0"/>
              </a:spcAft>
            </a:pPr>
            <a:r>
              <a:rPr lang="en-GB" dirty="0">
                <a:latin typeface="+mn-lt"/>
                <a:cs typeface="Arial"/>
              </a:rPr>
              <a:t>Patients should only be conveyed to ED if this is clinically appropriate for the patient’s needs, or where no alternative exists for safe ongoing treatment and care.</a:t>
            </a:r>
          </a:p>
          <a:p>
            <a:pPr indent="-182880">
              <a:lnSpc>
                <a:spcPct val="100000"/>
              </a:lnSpc>
              <a:spcBef>
                <a:spcPts val="0"/>
              </a:spcBef>
              <a:spcAft>
                <a:spcPts val="0"/>
              </a:spcAft>
            </a:pPr>
            <a:r>
              <a:rPr lang="en-GB" b="1" dirty="0">
                <a:solidFill>
                  <a:schemeClr val="tx2"/>
                </a:solidFill>
                <a:latin typeface="+mn-lt"/>
                <a:cs typeface="Arial"/>
              </a:rPr>
              <a:t>999</a:t>
            </a:r>
            <a:r>
              <a:rPr lang="en-GB" b="1" dirty="0">
                <a:latin typeface="+mn-lt"/>
                <a:cs typeface="Arial"/>
              </a:rPr>
              <a:t>:</a:t>
            </a:r>
            <a:r>
              <a:rPr lang="en-GB" dirty="0">
                <a:latin typeface="+mn-lt"/>
                <a:cs typeface="Arial"/>
              </a:rPr>
              <a:t> Qualitative study of patients who used ‘999’ services for primary care needs: many people used ambulance services because they were </a:t>
            </a:r>
            <a:r>
              <a:rPr lang="en-GB" b="1" dirty="0">
                <a:latin typeface="+mn-lt"/>
                <a:cs typeface="Arial"/>
              </a:rPr>
              <a:t>not aware of or were confused by alternative offerings. </a:t>
            </a:r>
            <a:endParaRPr lang="en-US" dirty="0">
              <a:latin typeface="+mn-lt"/>
            </a:endParaRPr>
          </a:p>
          <a:p>
            <a:pPr indent="-182880">
              <a:lnSpc>
                <a:spcPct val="100000"/>
              </a:lnSpc>
              <a:spcBef>
                <a:spcPts val="0"/>
              </a:spcBef>
              <a:spcAft>
                <a:spcPts val="0"/>
              </a:spcAft>
            </a:pPr>
            <a:r>
              <a:rPr lang="en-GB" b="1" dirty="0">
                <a:solidFill>
                  <a:schemeClr val="tx2"/>
                </a:solidFill>
                <a:latin typeface="+mn-lt"/>
                <a:cs typeface="Arial"/>
              </a:rPr>
              <a:t>End of life (</a:t>
            </a:r>
            <a:r>
              <a:rPr lang="en-GB" b="1" dirty="0" err="1">
                <a:solidFill>
                  <a:schemeClr val="tx2"/>
                </a:solidFill>
                <a:latin typeface="+mn-lt"/>
                <a:cs typeface="Arial"/>
              </a:rPr>
              <a:t>EoL</a:t>
            </a:r>
            <a:r>
              <a:rPr lang="en-GB" b="1" dirty="0">
                <a:solidFill>
                  <a:schemeClr val="tx2"/>
                </a:solidFill>
                <a:latin typeface="+mn-lt"/>
                <a:cs typeface="Arial"/>
              </a:rPr>
              <a:t>) care</a:t>
            </a:r>
            <a:r>
              <a:rPr lang="en-GB" b="1" dirty="0">
                <a:latin typeface="+mn-lt"/>
                <a:cs typeface="Arial"/>
              </a:rPr>
              <a:t> –</a:t>
            </a:r>
            <a:r>
              <a:rPr lang="en-GB" dirty="0">
                <a:latin typeface="+mn-lt"/>
                <a:cs typeface="Arial"/>
              </a:rPr>
              <a:t> uncertainty in the </a:t>
            </a:r>
            <a:r>
              <a:rPr lang="en-GB" b="1" dirty="0" err="1">
                <a:latin typeface="+mn-lt"/>
                <a:cs typeface="Arial"/>
              </a:rPr>
              <a:t>EoL</a:t>
            </a:r>
            <a:r>
              <a:rPr lang="en-GB" b="1" dirty="0">
                <a:latin typeface="+mn-lt"/>
                <a:cs typeface="Arial"/>
              </a:rPr>
              <a:t> care pathway</a:t>
            </a:r>
            <a:r>
              <a:rPr lang="en-GB" dirty="0">
                <a:latin typeface="+mn-lt"/>
                <a:cs typeface="Arial"/>
              </a:rPr>
              <a:t> (where they are absent or poorly scripted) often results in A&amp;E attendances or emergency admissions that are, in retrospect, deemed to be unnecessary. </a:t>
            </a:r>
            <a:endParaRPr lang="en-GB" dirty="0">
              <a:latin typeface="+mn-lt"/>
            </a:endParaRPr>
          </a:p>
          <a:p>
            <a:pPr indent="-182880">
              <a:lnSpc>
                <a:spcPct val="100000"/>
              </a:lnSpc>
              <a:spcBef>
                <a:spcPts val="0"/>
              </a:spcBef>
              <a:spcAft>
                <a:spcPts val="0"/>
              </a:spcAft>
            </a:pPr>
            <a:r>
              <a:rPr lang="en-US" b="1" dirty="0">
                <a:solidFill>
                  <a:schemeClr val="tx2"/>
                </a:solidFill>
                <a:latin typeface="+mn-lt"/>
                <a:cs typeface="Calibri" panose="020F0502020204030204"/>
              </a:rPr>
              <a:t>Community-based palliative care</a:t>
            </a:r>
            <a:r>
              <a:rPr lang="en-US" dirty="0">
                <a:solidFill>
                  <a:schemeClr val="tx2"/>
                </a:solidFill>
                <a:latin typeface="+mn-lt"/>
                <a:cs typeface="Calibri" panose="020F0502020204030204"/>
              </a:rPr>
              <a:t> </a:t>
            </a:r>
            <a:r>
              <a:rPr lang="en-US" dirty="0">
                <a:latin typeface="+mn-lt"/>
                <a:cs typeface="Calibri" panose="020F0502020204030204"/>
              </a:rPr>
              <a:t>could reduce ED visits in people with dementia. In one study</a:t>
            </a:r>
            <a:r>
              <a:rPr lang="en-US" dirty="0">
                <a:latin typeface="+mn-lt"/>
                <a:ea typeface="+mn-lt"/>
                <a:cs typeface="+mn-lt"/>
              </a:rPr>
              <a:t> in Western Australia 2009-2011, in their last year of life, people with dementia who were not receiving community-based palliative care visited EDs up to six times more frequently than people with dementia who were receiving community-based palliative care.</a:t>
            </a:r>
          </a:p>
          <a:p>
            <a:pPr indent="-182880">
              <a:lnSpc>
                <a:spcPct val="100000"/>
              </a:lnSpc>
              <a:spcBef>
                <a:spcPts val="0"/>
              </a:spcBef>
              <a:spcAft>
                <a:spcPts val="0"/>
              </a:spcAft>
            </a:pPr>
            <a:r>
              <a:rPr lang="en-US" b="1" dirty="0">
                <a:solidFill>
                  <a:schemeClr val="tx2"/>
                </a:solidFill>
                <a:latin typeface="+mn-lt"/>
                <a:cs typeface="Calibri" panose="020F0502020204030204"/>
              </a:rPr>
              <a:t>Reducing admissions from care homes </a:t>
            </a:r>
            <a:r>
              <a:rPr lang="en-US" dirty="0">
                <a:latin typeface="+mn-lt"/>
                <a:cs typeface="Calibri" panose="020F0502020204030204"/>
              </a:rPr>
              <a:t>– implementation of the Care</a:t>
            </a:r>
            <a:r>
              <a:rPr lang="en-US" dirty="0">
                <a:latin typeface="+mn-lt"/>
                <a:ea typeface="+mn-lt"/>
                <a:cs typeface="+mn-lt"/>
              </a:rPr>
              <a:t> Home Innovation </a:t>
            </a:r>
            <a:r>
              <a:rPr lang="en-US" dirty="0" err="1">
                <a:latin typeface="+mn-lt"/>
                <a:ea typeface="+mn-lt"/>
                <a:cs typeface="+mn-lt"/>
              </a:rPr>
              <a:t>Programme</a:t>
            </a:r>
            <a:r>
              <a:rPr lang="en-US" dirty="0">
                <a:latin typeface="+mn-lt"/>
                <a:ea typeface="+mn-lt"/>
                <a:cs typeface="+mn-lt"/>
              </a:rPr>
              <a:t> (CHIP) which involved; employing a MDT (including community matron for reactive care and care planning,) a </a:t>
            </a:r>
            <a:r>
              <a:rPr lang="en-US" dirty="0" err="1">
                <a:latin typeface="+mn-lt"/>
                <a:ea typeface="+mn-lt"/>
                <a:cs typeface="+mn-lt"/>
              </a:rPr>
              <a:t>televideo</a:t>
            </a:r>
            <a:r>
              <a:rPr lang="en-US" dirty="0">
                <a:latin typeface="+mn-lt"/>
                <a:ea typeface="+mn-lt"/>
                <a:cs typeface="+mn-lt"/>
              </a:rPr>
              <a:t> system (providing 24-h access to a band 7 nurse who could provide video assessment,) and replacing all previous incident protocols with new ones (13 clinically derived protocols that follow expert guidance on the initial management of common presentation e.g. falls, head injury, shortness of breath </a:t>
            </a:r>
            <a:r>
              <a:rPr lang="en-US" dirty="0" err="1">
                <a:latin typeface="+mn-lt"/>
                <a:ea typeface="+mn-lt"/>
                <a:cs typeface="+mn-lt"/>
              </a:rPr>
              <a:t>etc</a:t>
            </a:r>
            <a:r>
              <a:rPr lang="en-US" dirty="0">
                <a:latin typeface="+mn-lt"/>
                <a:ea typeface="+mn-lt"/>
                <a:cs typeface="+mn-lt"/>
              </a:rPr>
              <a:t>,) and training up care home staff to employ the new system. 32 care homes in Merseyside involved from 2015-2018. In comparison to the 12 months prior to launch, over a four-year period, implementation of the CHIP resulted in a 15% reduction of emergency calls, and in a 19% reduction of conveyances to hospital. </a:t>
            </a:r>
          </a:p>
          <a:p>
            <a:pPr indent="-182880">
              <a:lnSpc>
                <a:spcPct val="100000"/>
              </a:lnSpc>
              <a:spcBef>
                <a:spcPts val="0"/>
              </a:spcBef>
              <a:spcAft>
                <a:spcPts val="0"/>
              </a:spcAft>
            </a:pPr>
            <a:r>
              <a:rPr lang="en-US" b="1" dirty="0">
                <a:solidFill>
                  <a:schemeClr val="tx2"/>
                </a:solidFill>
                <a:latin typeface="+mn-lt"/>
                <a:cs typeface="Calibri" panose="020F0502020204030204"/>
              </a:rPr>
              <a:t>Falls framework</a:t>
            </a:r>
            <a:r>
              <a:rPr lang="en-US" dirty="0">
                <a:solidFill>
                  <a:schemeClr val="tx2"/>
                </a:solidFill>
                <a:latin typeface="+mn-lt"/>
                <a:cs typeface="Calibri" panose="020F0502020204030204"/>
              </a:rPr>
              <a:t> </a:t>
            </a:r>
            <a:r>
              <a:rPr lang="en-US" dirty="0">
                <a:latin typeface="+mn-lt"/>
                <a:cs typeface="Calibri" panose="020F0502020204030204"/>
              </a:rPr>
              <a:t>- </a:t>
            </a:r>
            <a:r>
              <a:rPr lang="en-US" dirty="0" err="1">
                <a:latin typeface="+mn-lt"/>
                <a:cs typeface="Calibri" panose="020F0502020204030204"/>
              </a:rPr>
              <a:t>categorising</a:t>
            </a:r>
            <a:r>
              <a:rPr lang="en-US" dirty="0">
                <a:latin typeface="+mn-lt"/>
                <a:cs typeface="Calibri" panose="020F0502020204030204"/>
              </a:rPr>
              <a:t> falls into levels including level 1 (non-injury) falls with non-clinician response. Level 2 falls warranted paramedic and physiotherapist response. Level 3 falls had an emergency response. </a:t>
            </a:r>
            <a:r>
              <a:rPr lang="en-US" dirty="0">
                <a:latin typeface="+mn-lt"/>
                <a:ea typeface="+mn-lt"/>
                <a:cs typeface="+mn-lt"/>
              </a:rPr>
              <a:t>50.8% of all non-FRS (falls response service) responses were transferred to ED, compared with just 10.6% of the patients responded to by the FRS team.</a:t>
            </a:r>
          </a:p>
          <a:p>
            <a:pPr indent="-182880">
              <a:lnSpc>
                <a:spcPct val="100000"/>
              </a:lnSpc>
              <a:spcBef>
                <a:spcPts val="0"/>
              </a:spcBef>
              <a:spcAft>
                <a:spcPts val="0"/>
              </a:spcAft>
            </a:pPr>
            <a:endParaRPr lang="en-GB" dirty="0">
              <a:latin typeface="+mn-lt"/>
              <a:cs typeface="Arial"/>
            </a:endParaRPr>
          </a:p>
          <a:p>
            <a:pPr>
              <a:spcBef>
                <a:spcPts val="0"/>
              </a:spcBef>
            </a:pPr>
            <a:endParaRPr lang="en-GB" dirty="0"/>
          </a:p>
        </p:txBody>
      </p:sp>
      <p:graphicFrame>
        <p:nvGraphicFramePr>
          <p:cNvPr id="4" name="Content Placeholder 3">
            <a:extLst>
              <a:ext uri="{FF2B5EF4-FFF2-40B4-BE49-F238E27FC236}">
                <a16:creationId xmlns:a16="http://schemas.microsoft.com/office/drawing/2014/main" id="{862A6753-A431-05AC-D4FA-D5F59EDC3CEA}"/>
              </a:ext>
            </a:extLst>
          </p:cNvPr>
          <p:cNvGraphicFramePr>
            <a:graphicFrameLocks/>
          </p:cNvGraphicFramePr>
          <p:nvPr>
            <p:extLst>
              <p:ext uri="{D42A27DB-BD31-4B8C-83A1-F6EECF244321}">
                <p14:modId xmlns:p14="http://schemas.microsoft.com/office/powerpoint/2010/main" val="2226795989"/>
              </p:ext>
            </p:extLst>
          </p:nvPr>
        </p:nvGraphicFramePr>
        <p:xfrm>
          <a:off x="1114853" y="-291075"/>
          <a:ext cx="10250457" cy="310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B49564B-05EB-64DB-9334-AC58DEC8CC55}"/>
              </a:ext>
            </a:extLst>
          </p:cNvPr>
          <p:cNvSpPr txBox="1"/>
          <p:nvPr/>
        </p:nvSpPr>
        <p:spPr>
          <a:xfrm>
            <a:off x="4402667" y="5571067"/>
            <a:ext cx="7470688" cy="400110"/>
          </a:xfrm>
          <a:prstGeom prst="rect">
            <a:avLst/>
          </a:prstGeom>
          <a:noFill/>
        </p:spPr>
        <p:txBody>
          <a:bodyPr wrap="square" rtlCol="0">
            <a:spAutoFit/>
          </a:bodyPr>
          <a:lstStyle/>
          <a:p>
            <a:r>
              <a:rPr lang="en-GB" sz="1000" dirty="0"/>
              <a:t>Source: NHS England </a:t>
            </a:r>
            <a:r>
              <a:rPr lang="en-GB" sz="1000" i="1" dirty="0"/>
              <a:t>Transforming urgent and emergency care services in England. Urgent and Emergency Care Review. End of Phase 1 Report. Appendix 1 – Revised Evidence Base from the Urgent and Emergency Care Review. </a:t>
            </a:r>
            <a:r>
              <a:rPr lang="en-GB" sz="1000" dirty="0"/>
              <a:t>2013</a:t>
            </a:r>
          </a:p>
        </p:txBody>
      </p:sp>
    </p:spTree>
    <p:extLst>
      <p:ext uri="{BB962C8B-B14F-4D97-AF65-F5344CB8AC3E}">
        <p14:creationId xmlns:p14="http://schemas.microsoft.com/office/powerpoint/2010/main" val="3057572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1D50-D1E6-D2B8-21D1-D1043C502217}"/>
              </a:ext>
            </a:extLst>
          </p:cNvPr>
          <p:cNvSpPr>
            <a:spLocks noGrp="1"/>
          </p:cNvSpPr>
          <p:nvPr>
            <p:ph type="title"/>
          </p:nvPr>
        </p:nvSpPr>
        <p:spPr/>
        <p:txBody>
          <a:bodyPr/>
          <a:lstStyle/>
          <a:p>
            <a:r>
              <a:rPr lang="en-GB" dirty="0"/>
              <a:t>Evidence review</a:t>
            </a:r>
          </a:p>
        </p:txBody>
      </p:sp>
      <p:sp>
        <p:nvSpPr>
          <p:cNvPr id="3" name="Content Placeholder 2">
            <a:extLst>
              <a:ext uri="{FF2B5EF4-FFF2-40B4-BE49-F238E27FC236}">
                <a16:creationId xmlns:a16="http://schemas.microsoft.com/office/drawing/2014/main" id="{D5026E28-1E84-4E5E-B4F0-AC4BAB52707B}"/>
              </a:ext>
            </a:extLst>
          </p:cNvPr>
          <p:cNvSpPr>
            <a:spLocks noGrp="1"/>
          </p:cNvSpPr>
          <p:nvPr>
            <p:ph idx="1"/>
          </p:nvPr>
        </p:nvSpPr>
        <p:spPr/>
        <p:txBody>
          <a:bodyPr>
            <a:noAutofit/>
          </a:bodyPr>
          <a:lstStyle/>
          <a:p>
            <a:pPr indent="-182880">
              <a:lnSpc>
                <a:spcPct val="100000"/>
              </a:lnSpc>
              <a:spcBef>
                <a:spcPts val="0"/>
              </a:spcBef>
              <a:spcAft>
                <a:spcPts val="0"/>
              </a:spcAft>
            </a:pPr>
            <a:endParaRPr lang="en-GB" dirty="0">
              <a:latin typeface="+mn-lt"/>
              <a:cs typeface="Arial"/>
            </a:endParaRPr>
          </a:p>
          <a:p>
            <a:pPr>
              <a:spcBef>
                <a:spcPts val="0"/>
              </a:spcBef>
            </a:pPr>
            <a:endParaRPr lang="en-GB" dirty="0"/>
          </a:p>
        </p:txBody>
      </p:sp>
      <p:graphicFrame>
        <p:nvGraphicFramePr>
          <p:cNvPr id="4" name="Content Placeholder 3">
            <a:extLst>
              <a:ext uri="{FF2B5EF4-FFF2-40B4-BE49-F238E27FC236}">
                <a16:creationId xmlns:a16="http://schemas.microsoft.com/office/drawing/2014/main" id="{862A6753-A431-05AC-D4FA-D5F59EDC3CEA}"/>
              </a:ext>
            </a:extLst>
          </p:cNvPr>
          <p:cNvGraphicFramePr>
            <a:graphicFrameLocks/>
          </p:cNvGraphicFramePr>
          <p:nvPr>
            <p:extLst>
              <p:ext uri="{D42A27DB-BD31-4B8C-83A1-F6EECF244321}">
                <p14:modId xmlns:p14="http://schemas.microsoft.com/office/powerpoint/2010/main" val="1816272242"/>
              </p:ext>
            </p:extLst>
          </p:nvPr>
        </p:nvGraphicFramePr>
        <p:xfrm>
          <a:off x="1114853" y="-291075"/>
          <a:ext cx="10250457" cy="310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D0AF36F3-32D4-5350-48B9-64278E83DB97}"/>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9510080" y="5380842"/>
            <a:ext cx="729447" cy="418762"/>
          </a:xfrm>
          <a:prstGeom prst="rect">
            <a:avLst/>
          </a:prstGeom>
          <a:noFill/>
          <a:ln>
            <a:noFill/>
          </a:ln>
        </p:spPr>
      </p:pic>
      <p:pic>
        <p:nvPicPr>
          <p:cNvPr id="7" name="Picture 6">
            <a:extLst>
              <a:ext uri="{FF2B5EF4-FFF2-40B4-BE49-F238E27FC236}">
                <a16:creationId xmlns:a16="http://schemas.microsoft.com/office/drawing/2014/main" id="{44F029D3-01CA-DBB0-0C95-4C04458EC9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13183" y="5380841"/>
            <a:ext cx="1325217" cy="470276"/>
          </a:xfrm>
          <a:prstGeom prst="rect">
            <a:avLst/>
          </a:prstGeom>
        </p:spPr>
      </p:pic>
      <p:pic>
        <p:nvPicPr>
          <p:cNvPr id="8" name="Picture 7">
            <a:extLst>
              <a:ext uri="{FF2B5EF4-FFF2-40B4-BE49-F238E27FC236}">
                <a16:creationId xmlns:a16="http://schemas.microsoft.com/office/drawing/2014/main" id="{CBD0EED5-FC1D-049F-12E9-7960A339AAE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72510" y="5397361"/>
            <a:ext cx="1237570" cy="507575"/>
          </a:xfrm>
          <a:prstGeom prst="rect">
            <a:avLst/>
          </a:prstGeom>
        </p:spPr>
      </p:pic>
      <p:sp>
        <p:nvSpPr>
          <p:cNvPr id="10" name="TextBox 9">
            <a:extLst>
              <a:ext uri="{FF2B5EF4-FFF2-40B4-BE49-F238E27FC236}">
                <a16:creationId xmlns:a16="http://schemas.microsoft.com/office/drawing/2014/main" id="{30952B88-4BCF-4151-E233-EEE5F92125B5}"/>
              </a:ext>
            </a:extLst>
          </p:cNvPr>
          <p:cNvSpPr txBox="1"/>
          <p:nvPr/>
        </p:nvSpPr>
        <p:spPr>
          <a:xfrm>
            <a:off x="7897405" y="5751049"/>
            <a:ext cx="6096000" cy="307777"/>
          </a:xfrm>
          <a:prstGeom prst="rect">
            <a:avLst/>
          </a:prstGeom>
          <a:noFill/>
        </p:spPr>
        <p:txBody>
          <a:bodyPr wrap="square">
            <a:spAutoFit/>
          </a:bodyPr>
          <a:lstStyle/>
          <a:p>
            <a:r>
              <a:rPr lang="en-GB" sz="1400" dirty="0">
                <a:cs typeface="Arial" panose="020B0604020202020204" pitchFamily="34" charset="0"/>
              </a:rPr>
              <a:t>Credit: entire team working on #handover@home</a:t>
            </a:r>
          </a:p>
        </p:txBody>
      </p:sp>
      <p:sp>
        <p:nvSpPr>
          <p:cNvPr id="11" name="TextBox 10">
            <a:extLst>
              <a:ext uri="{FF2B5EF4-FFF2-40B4-BE49-F238E27FC236}">
                <a16:creationId xmlns:a16="http://schemas.microsoft.com/office/drawing/2014/main" id="{D71D90B1-B8B8-D152-3154-3B5CE5B5973F}"/>
              </a:ext>
            </a:extLst>
          </p:cNvPr>
          <p:cNvSpPr txBox="1"/>
          <p:nvPr/>
        </p:nvSpPr>
        <p:spPr>
          <a:xfrm>
            <a:off x="4579583" y="1967988"/>
            <a:ext cx="7213661" cy="2800767"/>
          </a:xfrm>
          <a:prstGeom prst="rect">
            <a:avLst/>
          </a:prstGeom>
          <a:noFill/>
        </p:spPr>
        <p:txBody>
          <a:bodyPr wrap="square" rtlCol="0">
            <a:spAutoFit/>
          </a:bodyPr>
          <a:lstStyle/>
          <a:p>
            <a:pPr marL="285750" indent="-285750">
              <a:buFont typeface="Arial" panose="020B0604020202020204" pitchFamily="34" charset="0"/>
              <a:buChar char="•"/>
            </a:pPr>
            <a:r>
              <a:rPr lang="en-GB" sz="1600" dirty="0"/>
              <a:t>Transformational workstreams across HWE to tackle pressures in urgent and emergency care are varied. A successful scheme to reduce ambulance conveyances is the #handover@home. This involved a single point of access number for care coordination that ambulance crews could call before conveying patients to ED to find alternative pathways or care facilities.</a:t>
            </a:r>
          </a:p>
          <a:p>
            <a:pPr marL="285750" indent="-285750">
              <a:buFont typeface="Arial" panose="020B0604020202020204" pitchFamily="34" charset="0"/>
              <a:buChar char="•"/>
            </a:pPr>
            <a:r>
              <a:rPr lang="en-GB" sz="1600" dirty="0"/>
              <a:t>A proof of concept conducted 5</a:t>
            </a:r>
            <a:r>
              <a:rPr lang="en-GB" sz="1600" baseline="30000" dirty="0"/>
              <a:t>th</a:t>
            </a:r>
            <a:r>
              <a:rPr lang="en-GB" sz="1600" dirty="0"/>
              <a:t> to 12</a:t>
            </a:r>
            <a:r>
              <a:rPr lang="en-GB" sz="1600" baseline="30000" dirty="0"/>
              <a:t>th</a:t>
            </a:r>
            <a:r>
              <a:rPr lang="en-GB" sz="1600" dirty="0"/>
              <a:t> October 2022 in East &amp; North Hertfordshire found two thirds (66%) of contacts (i.e. clinical conversations) resulted in the patients not being conveyed to hospital. </a:t>
            </a:r>
          </a:p>
          <a:p>
            <a:endParaRPr lang="en-GB" sz="1600" dirty="0"/>
          </a:p>
          <a:p>
            <a:endParaRPr lang="en-GB" sz="1600" dirty="0"/>
          </a:p>
          <a:p>
            <a:endParaRPr lang="en-GB" sz="1600" b="1" dirty="0">
              <a:solidFill>
                <a:schemeClr val="tx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EB75DAA-ED7F-A374-E240-2D8CD2446CB4}"/>
              </a:ext>
            </a:extLst>
          </p:cNvPr>
          <p:cNvPicPr>
            <a:picLocks noChangeAspect="1"/>
          </p:cNvPicPr>
          <p:nvPr/>
        </p:nvPicPr>
        <p:blipFill>
          <a:blip r:embed="rId10"/>
          <a:stretch>
            <a:fillRect/>
          </a:stretch>
        </p:blipFill>
        <p:spPr>
          <a:xfrm>
            <a:off x="563357" y="2034433"/>
            <a:ext cx="4016226" cy="1830926"/>
          </a:xfrm>
          <a:prstGeom prst="rect">
            <a:avLst/>
          </a:prstGeom>
        </p:spPr>
      </p:pic>
      <p:pic>
        <p:nvPicPr>
          <p:cNvPr id="14" name="Picture 13">
            <a:extLst>
              <a:ext uri="{FF2B5EF4-FFF2-40B4-BE49-F238E27FC236}">
                <a16:creationId xmlns:a16="http://schemas.microsoft.com/office/drawing/2014/main" id="{4FA68587-FBCD-0C76-0C46-84738646E501}"/>
              </a:ext>
            </a:extLst>
          </p:cNvPr>
          <p:cNvPicPr>
            <a:picLocks noChangeAspect="1"/>
          </p:cNvPicPr>
          <p:nvPr/>
        </p:nvPicPr>
        <p:blipFill>
          <a:blip r:embed="rId11"/>
          <a:stretch>
            <a:fillRect/>
          </a:stretch>
        </p:blipFill>
        <p:spPr>
          <a:xfrm>
            <a:off x="567416" y="3908104"/>
            <a:ext cx="6704149" cy="1891500"/>
          </a:xfrm>
          <a:prstGeom prst="rect">
            <a:avLst/>
          </a:prstGeom>
        </p:spPr>
      </p:pic>
      <p:sp>
        <p:nvSpPr>
          <p:cNvPr id="15" name="TextBox 14">
            <a:extLst>
              <a:ext uri="{FF2B5EF4-FFF2-40B4-BE49-F238E27FC236}">
                <a16:creationId xmlns:a16="http://schemas.microsoft.com/office/drawing/2014/main" id="{E41E083A-8BEC-7A36-12E0-CBE239C780BE}"/>
              </a:ext>
            </a:extLst>
          </p:cNvPr>
          <p:cNvSpPr txBox="1"/>
          <p:nvPr/>
        </p:nvSpPr>
        <p:spPr>
          <a:xfrm>
            <a:off x="7296142" y="3979077"/>
            <a:ext cx="4297467" cy="1323439"/>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majority of those who were not conveyed went to Hospital @ Home or Early Intervention Vehicle (EIV). Other services used included primary care, ambulance ‘see &amp; treat’, and other community services.</a:t>
            </a:r>
          </a:p>
        </p:txBody>
      </p:sp>
    </p:spTree>
    <p:extLst>
      <p:ext uri="{BB962C8B-B14F-4D97-AF65-F5344CB8AC3E}">
        <p14:creationId xmlns:p14="http://schemas.microsoft.com/office/powerpoint/2010/main" val="3309785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1D50-D1E6-D2B8-21D1-D1043C502217}"/>
              </a:ext>
            </a:extLst>
          </p:cNvPr>
          <p:cNvSpPr>
            <a:spLocks noGrp="1"/>
          </p:cNvSpPr>
          <p:nvPr>
            <p:ph type="title"/>
          </p:nvPr>
        </p:nvSpPr>
        <p:spPr/>
        <p:txBody>
          <a:bodyPr/>
          <a:lstStyle/>
          <a:p>
            <a:r>
              <a:rPr lang="en-GB" dirty="0"/>
              <a:t>Evidence review</a:t>
            </a:r>
          </a:p>
        </p:txBody>
      </p:sp>
      <p:graphicFrame>
        <p:nvGraphicFramePr>
          <p:cNvPr id="4" name="Content Placeholder 3">
            <a:extLst>
              <a:ext uri="{FF2B5EF4-FFF2-40B4-BE49-F238E27FC236}">
                <a16:creationId xmlns:a16="http://schemas.microsoft.com/office/drawing/2014/main" id="{862A6753-A431-05AC-D4FA-D5F59EDC3CEA}"/>
              </a:ext>
            </a:extLst>
          </p:cNvPr>
          <p:cNvGraphicFramePr>
            <a:graphicFrameLocks/>
          </p:cNvGraphicFramePr>
          <p:nvPr>
            <p:extLst>
              <p:ext uri="{D42A27DB-BD31-4B8C-83A1-F6EECF244321}">
                <p14:modId xmlns:p14="http://schemas.microsoft.com/office/powerpoint/2010/main" val="967489518"/>
              </p:ext>
            </p:extLst>
          </p:nvPr>
        </p:nvGraphicFramePr>
        <p:xfrm>
          <a:off x="1114853" y="-291075"/>
          <a:ext cx="10250457" cy="3109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64E942D-D617-9BB4-9485-D0484D2950BA}"/>
              </a:ext>
            </a:extLst>
          </p:cNvPr>
          <p:cNvSpPr txBox="1"/>
          <p:nvPr/>
        </p:nvSpPr>
        <p:spPr>
          <a:xfrm>
            <a:off x="658461" y="1825971"/>
            <a:ext cx="1096369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Successful work in Herts Valleys: the High Intensity User (HIU) Community Navigator project</a:t>
            </a:r>
          </a:p>
          <a:p>
            <a:pPr marL="742950" lvl="1" indent="-285750">
              <a:buFont typeface="Arial"/>
              <a:buChar char="•"/>
            </a:pPr>
            <a:r>
              <a:rPr lang="en-US" sz="1400" dirty="0">
                <a:cs typeface="Calibri"/>
              </a:rPr>
              <a:t>85 HIUs received support between Apr 19 to Oct 19. </a:t>
            </a:r>
          </a:p>
          <a:p>
            <a:pPr marL="742950" lvl="1" indent="-285750">
              <a:buFont typeface="Arial"/>
              <a:buChar char="•"/>
            </a:pPr>
            <a:r>
              <a:rPr lang="en-US" sz="1400" dirty="0">
                <a:cs typeface="Calibri"/>
              </a:rPr>
              <a:t>Saw a reduction of 44% in A&amp;E activity compared to activity prior to referral</a:t>
            </a:r>
          </a:p>
          <a:p>
            <a:pPr marL="742950" lvl="1" indent="-285750">
              <a:buFont typeface="Arial"/>
              <a:buChar char="•"/>
            </a:pPr>
            <a:r>
              <a:rPr lang="en-US" sz="1400" dirty="0">
                <a:cs typeface="Calibri"/>
              </a:rPr>
              <a:t>Social prescribing approach and other support coordinated </a:t>
            </a:r>
          </a:p>
          <a:p>
            <a:pPr marL="742950" lvl="1" indent="-285750">
              <a:buFont typeface="Arial"/>
              <a:buChar char="•"/>
            </a:pPr>
            <a:r>
              <a:rPr lang="en-US" sz="1400" dirty="0">
                <a:cs typeface="Calibri"/>
              </a:rPr>
              <a:t>April 2019 – March 2020 (was funded for a further year, however had to be cut due to Covid-19 pandemic)</a:t>
            </a:r>
            <a:endParaRPr lang="en-US" sz="1400" dirty="0"/>
          </a:p>
          <a:p>
            <a:pPr marL="285750" indent="-285750">
              <a:buFont typeface="Arial"/>
              <a:buChar char="•"/>
            </a:pPr>
            <a:endParaRPr lang="en-US" sz="1400" dirty="0">
              <a:cs typeface="Calibri"/>
            </a:endParaRPr>
          </a:p>
        </p:txBody>
      </p:sp>
      <p:pic>
        <p:nvPicPr>
          <p:cNvPr id="7" name="Picture 7" descr="Chart, histogram&#10;&#10;Description automatically generated">
            <a:extLst>
              <a:ext uri="{FF2B5EF4-FFF2-40B4-BE49-F238E27FC236}">
                <a16:creationId xmlns:a16="http://schemas.microsoft.com/office/drawing/2014/main" id="{D325DC1C-8088-F29D-ED9E-B6B8A751F2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6449" y="3121369"/>
            <a:ext cx="7198793" cy="2462212"/>
          </a:xfrm>
          <a:prstGeom prst="rect">
            <a:avLst/>
          </a:prstGeom>
        </p:spPr>
      </p:pic>
      <p:sp>
        <p:nvSpPr>
          <p:cNvPr id="8" name="TextBox 7">
            <a:extLst>
              <a:ext uri="{FF2B5EF4-FFF2-40B4-BE49-F238E27FC236}">
                <a16:creationId xmlns:a16="http://schemas.microsoft.com/office/drawing/2014/main" id="{D851CE85-1499-DEC2-C087-63274A1338F9}"/>
              </a:ext>
            </a:extLst>
          </p:cNvPr>
          <p:cNvSpPr txBox="1"/>
          <p:nvPr/>
        </p:nvSpPr>
        <p:spPr>
          <a:xfrm>
            <a:off x="7685242" y="3166167"/>
            <a:ext cx="4053158"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cs typeface="Calibri"/>
              </a:rPr>
              <a:t>Examples of underlying issues:</a:t>
            </a:r>
          </a:p>
          <a:p>
            <a:pPr marL="285750" indent="-285750">
              <a:buFont typeface="Arial"/>
              <a:buChar char="•"/>
            </a:pPr>
            <a:r>
              <a:rPr lang="en-US" sz="1400" dirty="0">
                <a:cs typeface="Calibri"/>
              </a:rPr>
              <a:t>Anxiety</a:t>
            </a:r>
          </a:p>
          <a:p>
            <a:pPr marL="285750" indent="-285750">
              <a:buFont typeface="Arial"/>
              <a:buChar char="•"/>
            </a:pPr>
            <a:r>
              <a:rPr lang="en-US" sz="1400" dirty="0">
                <a:cs typeface="Calibri"/>
              </a:rPr>
              <a:t>Depression</a:t>
            </a:r>
          </a:p>
          <a:p>
            <a:pPr marL="285750" indent="-285750">
              <a:buFont typeface="Arial"/>
              <a:buChar char="•"/>
            </a:pPr>
            <a:r>
              <a:rPr lang="en-US" sz="1400" dirty="0">
                <a:cs typeface="Calibri"/>
              </a:rPr>
              <a:t>Loneliness</a:t>
            </a:r>
          </a:p>
          <a:p>
            <a:r>
              <a:rPr lang="en-US" sz="1400" dirty="0">
                <a:cs typeface="Calibri"/>
              </a:rPr>
              <a:t>Examples of solutions:</a:t>
            </a:r>
            <a:endParaRPr lang="en-US" sz="1400" dirty="0"/>
          </a:p>
          <a:p>
            <a:pPr marL="285750" indent="-285750">
              <a:buFont typeface="Arial"/>
              <a:buChar char="•"/>
            </a:pPr>
            <a:r>
              <a:rPr lang="en-US" sz="1400" dirty="0">
                <a:cs typeface="Calibri"/>
              </a:rPr>
              <a:t>Issue with garden solved with voluntary/community services</a:t>
            </a:r>
          </a:p>
          <a:p>
            <a:pPr marL="285750" indent="-285750">
              <a:buFont typeface="Arial"/>
              <a:buChar char="•"/>
            </a:pPr>
            <a:r>
              <a:rPr lang="en-US" sz="1400" dirty="0">
                <a:cs typeface="Calibri"/>
              </a:rPr>
              <a:t>Bus pass issues resolved with council </a:t>
            </a:r>
          </a:p>
          <a:p>
            <a:pPr marL="285750" indent="-285750">
              <a:buFont typeface="Arial"/>
              <a:buChar char="•"/>
            </a:pPr>
            <a:r>
              <a:rPr lang="en-US" sz="1400" dirty="0">
                <a:cs typeface="Calibri"/>
              </a:rPr>
              <a:t>Adult Care Services for aids and equipment </a:t>
            </a:r>
          </a:p>
          <a:p>
            <a:pPr marL="285750" indent="-285750">
              <a:buFont typeface="Arial"/>
              <a:buChar char="•"/>
            </a:pPr>
            <a:r>
              <a:rPr lang="en-US" sz="1400" dirty="0">
                <a:cs typeface="Calibri"/>
              </a:rPr>
              <a:t>Grant to buy a new piece of furniture</a:t>
            </a:r>
          </a:p>
          <a:p>
            <a:pPr marL="285750" indent="-285750">
              <a:buFont typeface="Arial"/>
              <a:buChar char="•"/>
            </a:pPr>
            <a:r>
              <a:rPr lang="en-US" sz="1400" dirty="0">
                <a:cs typeface="Calibri"/>
              </a:rPr>
              <a:t>Voluntary service to help declutter home </a:t>
            </a:r>
          </a:p>
        </p:txBody>
      </p:sp>
      <p:sp>
        <p:nvSpPr>
          <p:cNvPr id="9" name="TextBox 8">
            <a:extLst>
              <a:ext uri="{FF2B5EF4-FFF2-40B4-BE49-F238E27FC236}">
                <a16:creationId xmlns:a16="http://schemas.microsoft.com/office/drawing/2014/main" id="{0B2277AD-C040-30C0-8B8F-5B388FD86F40}"/>
              </a:ext>
            </a:extLst>
          </p:cNvPr>
          <p:cNvSpPr txBox="1"/>
          <p:nvPr/>
        </p:nvSpPr>
        <p:spPr>
          <a:xfrm>
            <a:off x="2651052" y="5729336"/>
            <a:ext cx="940442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Calibri"/>
              </a:rPr>
              <a:t>Acknowledgement: Paul O'Hare, </a:t>
            </a:r>
            <a:r>
              <a:rPr lang="en-US" sz="1200" dirty="0" err="1">
                <a:cs typeface="Calibri"/>
              </a:rPr>
              <a:t>Programme</a:t>
            </a:r>
            <a:r>
              <a:rPr lang="en-US" sz="1200" dirty="0">
                <a:cs typeface="Calibri"/>
              </a:rPr>
              <a:t> Manager Urgent Care, HWE ICB</a:t>
            </a:r>
          </a:p>
        </p:txBody>
      </p:sp>
    </p:spTree>
    <p:extLst>
      <p:ext uri="{BB962C8B-B14F-4D97-AF65-F5344CB8AC3E}">
        <p14:creationId xmlns:p14="http://schemas.microsoft.com/office/powerpoint/2010/main" val="315763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82B4-01A4-1362-7B69-BF58DF9CB4AF}"/>
              </a:ext>
            </a:extLst>
          </p:cNvPr>
          <p:cNvSpPr txBox="1">
            <a:spLocks/>
          </p:cNvSpPr>
          <p:nvPr/>
        </p:nvSpPr>
        <p:spPr>
          <a:xfrm>
            <a:off x="465911" y="446808"/>
            <a:ext cx="11368102" cy="1325563"/>
          </a:xfrm>
          <a:prstGeom prst="rect">
            <a:avLst/>
          </a:prstGeom>
        </p:spPr>
        <p:txBody>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r>
              <a:rPr lang="en-GB" dirty="0">
                <a:latin typeface="Arial"/>
                <a:cs typeface="Arial"/>
              </a:rPr>
              <a:t>Introduction</a:t>
            </a:r>
            <a:endParaRPr lang="en-US" sz="1600" dirty="0"/>
          </a:p>
        </p:txBody>
      </p:sp>
      <p:graphicFrame>
        <p:nvGraphicFramePr>
          <p:cNvPr id="5" name="Content Placeholder 4">
            <a:extLst>
              <a:ext uri="{FF2B5EF4-FFF2-40B4-BE49-F238E27FC236}">
                <a16:creationId xmlns:a16="http://schemas.microsoft.com/office/drawing/2014/main" id="{C2036692-448D-5FAE-176F-3B9C6E24E840}"/>
              </a:ext>
            </a:extLst>
          </p:cNvPr>
          <p:cNvGraphicFramePr>
            <a:graphicFrameLocks noGrp="1"/>
          </p:cNvGraphicFramePr>
          <p:nvPr>
            <p:ph idx="1"/>
            <p:extLst>
              <p:ext uri="{D42A27DB-BD31-4B8C-83A1-F6EECF244321}">
                <p14:modId xmlns:p14="http://schemas.microsoft.com/office/powerpoint/2010/main" val="3554506238"/>
              </p:ext>
            </p:extLst>
          </p:nvPr>
        </p:nvGraphicFramePr>
        <p:xfrm>
          <a:off x="465910" y="1061545"/>
          <a:ext cx="5839661" cy="4590194"/>
        </p:xfrm>
        <a:graphic>
          <a:graphicData uri="http://schemas.openxmlformats.org/drawingml/2006/table">
            <a:tbl>
              <a:tblPr firstRow="1" firstCol="1" bandRow="1">
                <a:tableStyleId>{F5AB1C69-6EDB-4FF4-983F-18BD219EF322}</a:tableStyleId>
              </a:tblPr>
              <a:tblGrid>
                <a:gridCol w="1282446">
                  <a:extLst>
                    <a:ext uri="{9D8B030D-6E8A-4147-A177-3AD203B41FA5}">
                      <a16:colId xmlns:a16="http://schemas.microsoft.com/office/drawing/2014/main" val="52181779"/>
                    </a:ext>
                  </a:extLst>
                </a:gridCol>
                <a:gridCol w="4557215">
                  <a:extLst>
                    <a:ext uri="{9D8B030D-6E8A-4147-A177-3AD203B41FA5}">
                      <a16:colId xmlns:a16="http://schemas.microsoft.com/office/drawing/2014/main" val="2429035711"/>
                    </a:ext>
                  </a:extLst>
                </a:gridCol>
              </a:tblGrid>
              <a:tr h="1774788">
                <a:tc>
                  <a:txBody>
                    <a:bodyPr/>
                    <a:lstStyle/>
                    <a:p>
                      <a:pPr>
                        <a:lnSpc>
                          <a:spcPct val="107000"/>
                        </a:lnSpc>
                        <a:spcAft>
                          <a:spcPts val="800"/>
                        </a:spcAft>
                      </a:pPr>
                      <a:r>
                        <a:rPr lang="en-GB" sz="1800">
                          <a:solidFill>
                            <a:schemeClr val="bg1"/>
                          </a:solidFill>
                          <a:effectLst/>
                        </a:rPr>
                        <a:t>Emergency</a:t>
                      </a:r>
                      <a:endPar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b="0" dirty="0">
                          <a:solidFill>
                            <a:schemeClr val="tx1"/>
                          </a:solidFill>
                          <a:effectLst/>
                        </a:rPr>
                        <a:t>Life threatening illnesses or accidents which require immediate, intensive treatment. Services that should be accessed in an emergency include ambulance (via 999) and emergency departments.</a:t>
                      </a:r>
                      <a:endParaRPr lang="en-GB"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48825315"/>
                  </a:ext>
                </a:extLst>
              </a:tr>
              <a:tr h="2815406">
                <a:tc>
                  <a:txBody>
                    <a:bodyPr/>
                    <a:lstStyle/>
                    <a:p>
                      <a:pPr>
                        <a:lnSpc>
                          <a:spcPct val="107000"/>
                        </a:lnSpc>
                        <a:spcAft>
                          <a:spcPts val="800"/>
                        </a:spcAft>
                      </a:pPr>
                      <a:r>
                        <a:rPr lang="en-GB" sz="1800">
                          <a:solidFill>
                            <a:schemeClr val="bg1"/>
                          </a:solidFill>
                          <a:effectLst/>
                        </a:rPr>
                        <a:t>Urgent</a:t>
                      </a:r>
                      <a:endPar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800" dirty="0">
                          <a:solidFill>
                            <a:schemeClr val="tx1"/>
                          </a:solidFill>
                          <a:effectLst/>
                        </a:rPr>
                        <a:t>An illness or injury that requires urgent attention but is not a life-threatening situation. Urgent care services include a phone consultation through the NHS111 Clinical Assessment Service, pharmacy advice, out-of-hours GP appointments, and/or referral to an urgent treatment centre (UTC). If unsure what service is needed, NHS111 can help to assess and direct to the appropriate service/s.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80495018"/>
                  </a:ext>
                </a:extLst>
              </a:tr>
            </a:tbl>
          </a:graphicData>
        </a:graphic>
      </p:graphicFrame>
      <p:sp>
        <p:nvSpPr>
          <p:cNvPr id="6" name="TextBox 5">
            <a:extLst>
              <a:ext uri="{FF2B5EF4-FFF2-40B4-BE49-F238E27FC236}">
                <a16:creationId xmlns:a16="http://schemas.microsoft.com/office/drawing/2014/main" id="{FB079BB0-1825-C393-0639-466C8020D489}"/>
              </a:ext>
            </a:extLst>
          </p:cNvPr>
          <p:cNvSpPr txBox="1"/>
          <p:nvPr/>
        </p:nvSpPr>
        <p:spPr>
          <a:xfrm>
            <a:off x="6453840" y="446808"/>
            <a:ext cx="5272249" cy="5355312"/>
          </a:xfrm>
          <a:prstGeom prst="rect">
            <a:avLst/>
          </a:prstGeom>
          <a:noFill/>
        </p:spPr>
        <p:txBody>
          <a:bodyPr wrap="square" rtlCol="0">
            <a:spAutoFit/>
          </a:bodyPr>
          <a:lstStyle/>
          <a:p>
            <a:r>
              <a:rPr lang="en-GB" b="1" dirty="0">
                <a:solidFill>
                  <a:schemeClr val="tx2"/>
                </a:solidFill>
              </a:rPr>
              <a:t>What are urgent and emergency care services?</a:t>
            </a:r>
          </a:p>
          <a:p>
            <a:pPr marL="285750" indent="-285750">
              <a:buFont typeface="Arial" panose="020B0604020202020204" pitchFamily="34" charset="0"/>
              <a:buChar char="•"/>
            </a:pPr>
            <a:r>
              <a:rPr lang="en-GB" dirty="0"/>
              <a:t>Urgent and emergency care (UEC) services (listed in the table) perform a critical role in keeping people healthy. Other UEC services include: GP in-hours appointments, Same Day Emergency Care (SDEC) and a range of community services (e.g. Urgent Community Response, UCR).</a:t>
            </a:r>
          </a:p>
          <a:p>
            <a:pPr marL="285750" indent="-285750">
              <a:buFont typeface="Arial" panose="020B0604020202020204" pitchFamily="34" charset="0"/>
              <a:buChar char="•"/>
            </a:pPr>
            <a:endParaRPr lang="en-GB" dirty="0"/>
          </a:p>
          <a:p>
            <a:r>
              <a:rPr lang="en-GB" b="1" dirty="0">
                <a:solidFill>
                  <a:schemeClr val="tx2"/>
                </a:solidFill>
              </a:rPr>
              <a:t>Challenging context for UEC</a:t>
            </a:r>
          </a:p>
          <a:p>
            <a:pPr marL="285750" indent="-285750">
              <a:buFont typeface="Arial" panose="020B0604020202020204" pitchFamily="34" charset="0"/>
              <a:buChar char="•"/>
            </a:pPr>
            <a:r>
              <a:rPr lang="en-GB" dirty="0"/>
              <a:t>UEC services across the country are operating in challenged capacity, higher demand, and an ageing population with increasingly complex health needs.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a:t>
            </a:r>
            <a:r>
              <a:rPr lang="en-GB" dirty="0">
                <a:hlinkClick r:id="rId2"/>
              </a:rPr>
              <a:t>NHS Long Term Plan (2019)</a:t>
            </a:r>
            <a:r>
              <a:rPr lang="en-GB" dirty="0"/>
              <a:t> outlined an ambitious commitment to continue transformation of urgent and emergency care services to ensure patients get the right care, in the right place, whenever they need it.</a:t>
            </a:r>
          </a:p>
          <a:p>
            <a:endParaRPr lang="en-GB" dirty="0"/>
          </a:p>
        </p:txBody>
      </p:sp>
      <p:sp>
        <p:nvSpPr>
          <p:cNvPr id="4" name="TextBox 3">
            <a:extLst>
              <a:ext uri="{FF2B5EF4-FFF2-40B4-BE49-F238E27FC236}">
                <a16:creationId xmlns:a16="http://schemas.microsoft.com/office/drawing/2014/main" id="{E60F7AE2-DFEB-3AF1-0510-7D16852DDA6A}"/>
              </a:ext>
            </a:extLst>
          </p:cNvPr>
          <p:cNvSpPr txBox="1"/>
          <p:nvPr/>
        </p:nvSpPr>
        <p:spPr>
          <a:xfrm>
            <a:off x="4411579" y="5651739"/>
            <a:ext cx="6096000" cy="312650"/>
          </a:xfrm>
          <a:prstGeom prst="rect">
            <a:avLst/>
          </a:prstGeom>
          <a:noFill/>
        </p:spPr>
        <p:txBody>
          <a:bodyPr wrap="square">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Source: NHS website </a:t>
            </a:r>
          </a:p>
        </p:txBody>
      </p:sp>
    </p:spTree>
    <p:extLst>
      <p:ext uri="{BB962C8B-B14F-4D97-AF65-F5344CB8AC3E}">
        <p14:creationId xmlns:p14="http://schemas.microsoft.com/office/powerpoint/2010/main" val="1268418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01D50-D1E6-D2B8-21D1-D1043C502217}"/>
              </a:ext>
            </a:extLst>
          </p:cNvPr>
          <p:cNvSpPr>
            <a:spLocks noGrp="1"/>
          </p:cNvSpPr>
          <p:nvPr>
            <p:ph type="title"/>
          </p:nvPr>
        </p:nvSpPr>
        <p:spPr/>
        <p:txBody>
          <a:bodyPr/>
          <a:lstStyle/>
          <a:p>
            <a:r>
              <a:rPr lang="en-GB" dirty="0"/>
              <a:t>Evidence review</a:t>
            </a:r>
          </a:p>
        </p:txBody>
      </p:sp>
      <p:graphicFrame>
        <p:nvGraphicFramePr>
          <p:cNvPr id="4" name="Content Placeholder 3">
            <a:extLst>
              <a:ext uri="{FF2B5EF4-FFF2-40B4-BE49-F238E27FC236}">
                <a16:creationId xmlns:a16="http://schemas.microsoft.com/office/drawing/2014/main" id="{862A6753-A431-05AC-D4FA-D5F59EDC3CEA}"/>
              </a:ext>
            </a:extLst>
          </p:cNvPr>
          <p:cNvGraphicFramePr>
            <a:graphicFrameLocks/>
          </p:cNvGraphicFramePr>
          <p:nvPr>
            <p:extLst>
              <p:ext uri="{D42A27DB-BD31-4B8C-83A1-F6EECF244321}">
                <p14:modId xmlns:p14="http://schemas.microsoft.com/office/powerpoint/2010/main" val="2218997093"/>
              </p:ext>
            </p:extLst>
          </p:nvPr>
        </p:nvGraphicFramePr>
        <p:xfrm>
          <a:off x="1114853" y="-291075"/>
          <a:ext cx="10250457" cy="310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13C089C0-A7A2-D33D-7EC1-701051674F16}"/>
              </a:ext>
            </a:extLst>
          </p:cNvPr>
          <p:cNvSpPr txBox="1"/>
          <p:nvPr/>
        </p:nvSpPr>
        <p:spPr>
          <a:xfrm>
            <a:off x="632697" y="2036402"/>
            <a:ext cx="10859296" cy="3754874"/>
          </a:xfrm>
          <a:prstGeom prst="rect">
            <a:avLst/>
          </a:prstGeom>
          <a:noFill/>
        </p:spPr>
        <p:txBody>
          <a:bodyPr wrap="square" lIns="91440" tIns="45720" rIns="91440" bIns="45720" rtlCol="0" anchor="t">
            <a:spAutoFit/>
          </a:bodyPr>
          <a:lstStyle/>
          <a:p>
            <a:r>
              <a:rPr lang="en-GB" sz="1400" b="1" dirty="0">
                <a:solidFill>
                  <a:schemeClr val="tx2"/>
                </a:solidFill>
                <a:ea typeface="+mn-lt"/>
                <a:cs typeface="+mn-lt"/>
              </a:rPr>
              <a:t>Hospital at Home/ Virtual Wards </a:t>
            </a:r>
            <a:r>
              <a:rPr lang="en-GB" sz="1400" dirty="0">
                <a:ea typeface="+mn-lt"/>
                <a:cs typeface="+mn-lt"/>
              </a:rPr>
              <a:t>models can relieve system pressure through admission avoidance or early supported discharge.</a:t>
            </a:r>
            <a:r>
              <a:rPr lang="en-US" sz="1400" dirty="0">
                <a:cs typeface="Calibri" panose="020F0502020204030204"/>
              </a:rPr>
              <a:t> </a:t>
            </a:r>
            <a:r>
              <a:rPr lang="en-GB" sz="1400" dirty="0">
                <a:cs typeface="Calibri" panose="020F0502020204030204"/>
              </a:rPr>
              <a:t>The terminology is used inconsistently but a recent rapid evidence synthesis (Norman </a:t>
            </a:r>
            <a:r>
              <a:rPr lang="en-GB" sz="1400" i="1" dirty="0">
                <a:cs typeface="Calibri" panose="020F0502020204030204"/>
              </a:rPr>
              <a:t>et al., </a:t>
            </a:r>
            <a:r>
              <a:rPr lang="en-GB" sz="1400" dirty="0">
                <a:cs typeface="Calibri" panose="020F0502020204030204"/>
              </a:rPr>
              <a:t>2023) refers to British Geriatric Society report that describes a continuum of care provision in conjunction with remote monitoring, there is considerable overlap between virtual wards and hospital at home, and this overlap is greatest when care needs are highest and thus the vast majority of care is face-to-face.  This rapid evidence synthesis included systematic reviews relating to virtual wards, hospital at home and remote monitoring. Findings: moderate certainty evidence that hospital at home results in reduced mortality compared to inpatient care for step-up models and similar mortality outcomes to inpatient stay for step-down models. Length of stay was reduced in step-down models but evidence on readmissions was low certainty.  There were methodological issues in cost-effectiveness evidence. The evidence base for clinical effectiveness of hospital at home is more developed than for virtual wards as the service model has been in use for longer. It is recommended that for virtual wards sharing many features with hospital at home evaluation should prioritise cost-effectiveness, barriers to implementation and patient/carer experiences. </a:t>
            </a:r>
          </a:p>
          <a:p>
            <a:endParaRPr lang="en-GB" sz="1400" kern="1200" dirty="0">
              <a:cs typeface="Calibri"/>
            </a:endParaRPr>
          </a:p>
          <a:p>
            <a:pPr indent="-182880">
              <a:lnSpc>
                <a:spcPct val="100000"/>
              </a:lnSpc>
              <a:spcAft>
                <a:spcPts val="0"/>
              </a:spcAft>
            </a:pPr>
            <a:r>
              <a:rPr lang="en-GB" sz="1400" b="1" dirty="0">
                <a:solidFill>
                  <a:schemeClr val="tx2"/>
                </a:solidFill>
                <a:cs typeface="Arial"/>
              </a:rPr>
              <a:t>Consultant-delivered care</a:t>
            </a:r>
            <a:r>
              <a:rPr lang="en-GB" sz="1400" b="1" dirty="0">
                <a:cs typeface="Arial"/>
              </a:rPr>
              <a:t>  </a:t>
            </a:r>
            <a:r>
              <a:rPr lang="en-GB" sz="1400" dirty="0">
                <a:cs typeface="Arial"/>
              </a:rPr>
              <a:t>evidence suggests that consultant-delivered care in A&amp;E departments improves outcomes for some patient groups. It can also contribute to cost savings and </a:t>
            </a:r>
            <a:r>
              <a:rPr lang="en-GB" sz="1400" b="1" dirty="0">
                <a:cs typeface="Arial"/>
              </a:rPr>
              <a:t>increased service efficiency</a:t>
            </a:r>
            <a:r>
              <a:rPr lang="en-GB" sz="1400" dirty="0">
                <a:cs typeface="Arial"/>
              </a:rPr>
              <a:t>. </a:t>
            </a:r>
            <a:endParaRPr lang="en-GB" sz="1400" dirty="0"/>
          </a:p>
          <a:p>
            <a:pPr lvl="1" indent="-182880">
              <a:lnSpc>
                <a:spcPct val="100000"/>
              </a:lnSpc>
              <a:spcAft>
                <a:spcPts val="0"/>
              </a:spcAft>
            </a:pPr>
            <a:r>
              <a:rPr lang="en-GB" sz="1400" dirty="0">
                <a:cs typeface="Arial"/>
              </a:rPr>
              <a:t>The senior review of patients has a positive impact on patient outcomes. A study undertaken to assess the influence and effect of ‘real-time’ senior clinician supervision on patient disposition in a UK A&amp;E department found that senior review of 556 patients reduced inpatient admissions (by 11.9 per cent) and reduced admissions to the acute medical unit specifically (by 21.2 per cent).</a:t>
            </a:r>
          </a:p>
          <a:p>
            <a:pPr marL="285750" indent="-285750">
              <a:buFont typeface="Arial"/>
              <a:buChar char="•"/>
            </a:pPr>
            <a:endParaRPr lang="en-GB" sz="1400" dirty="0">
              <a:cs typeface="Calibri" panose="020F0502020204030204"/>
            </a:endParaRPr>
          </a:p>
        </p:txBody>
      </p:sp>
      <p:sp>
        <p:nvSpPr>
          <p:cNvPr id="14" name="TextBox 13">
            <a:extLst>
              <a:ext uri="{FF2B5EF4-FFF2-40B4-BE49-F238E27FC236}">
                <a16:creationId xmlns:a16="http://schemas.microsoft.com/office/drawing/2014/main" id="{359C4A4C-2808-115E-122B-1F95D92D92C6}"/>
              </a:ext>
            </a:extLst>
          </p:cNvPr>
          <p:cNvSpPr txBox="1"/>
          <p:nvPr/>
        </p:nvSpPr>
        <p:spPr>
          <a:xfrm>
            <a:off x="5994400" y="5575300"/>
            <a:ext cx="5497593" cy="400110"/>
          </a:xfrm>
          <a:prstGeom prst="rect">
            <a:avLst/>
          </a:prstGeom>
          <a:noFill/>
        </p:spPr>
        <p:txBody>
          <a:bodyPr wrap="square" rtlCol="0">
            <a:spAutoFit/>
          </a:bodyPr>
          <a:lstStyle/>
          <a:p>
            <a:r>
              <a:rPr lang="en-GB" sz="1000" dirty="0"/>
              <a:t>Norman </a:t>
            </a:r>
            <a:r>
              <a:rPr lang="en-GB" sz="1000" i="1" dirty="0"/>
              <a:t>et al. (</a:t>
            </a:r>
            <a:r>
              <a:rPr lang="en-GB" sz="1000" dirty="0"/>
              <a:t>2023) Virtual wards: a rapid evidence synthesis and implications for the care of older people </a:t>
            </a:r>
            <a:r>
              <a:rPr lang="en-GB" sz="1000" i="1" dirty="0"/>
              <a:t>Age Ageing </a:t>
            </a:r>
            <a:r>
              <a:rPr lang="en-GB" sz="1000" dirty="0"/>
              <a:t>52(1): </a:t>
            </a:r>
            <a:r>
              <a:rPr lang="en-GB" sz="1000" b="0" i="0" u="sng" dirty="0">
                <a:solidFill>
                  <a:srgbClr val="376FAA"/>
                </a:solidFill>
                <a:effectLst/>
                <a:latin typeface="Helvetica Neue"/>
                <a:hlinkClick r:id="rId8"/>
              </a:rPr>
              <a:t>10.1093/ageing/afac319</a:t>
            </a:r>
            <a:endParaRPr lang="en-GB" sz="1000" dirty="0"/>
          </a:p>
        </p:txBody>
      </p:sp>
    </p:spTree>
    <p:extLst>
      <p:ext uri="{BB962C8B-B14F-4D97-AF65-F5344CB8AC3E}">
        <p14:creationId xmlns:p14="http://schemas.microsoft.com/office/powerpoint/2010/main" val="167494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5685C45-16B6-C84A-F972-DD66F0924C8B}"/>
              </a:ext>
            </a:extLst>
          </p:cNvPr>
          <p:cNvGraphicFramePr>
            <a:graphicFrameLocks noGrp="1"/>
          </p:cNvGraphicFramePr>
          <p:nvPr>
            <p:extLst>
              <p:ext uri="{D42A27DB-BD31-4B8C-83A1-F6EECF244321}">
                <p14:modId xmlns:p14="http://schemas.microsoft.com/office/powerpoint/2010/main" val="102298282"/>
              </p:ext>
            </p:extLst>
          </p:nvPr>
        </p:nvGraphicFramePr>
        <p:xfrm>
          <a:off x="454025" y="739748"/>
          <a:ext cx="11368088" cy="5378504"/>
        </p:xfrm>
        <a:graphic>
          <a:graphicData uri="http://schemas.openxmlformats.org/drawingml/2006/table">
            <a:tbl>
              <a:tblPr firstRow="1" bandRow="1">
                <a:tableStyleId>{5C22544A-7EE6-4342-B048-85BDC9FD1C3A}</a:tableStyleId>
              </a:tblPr>
              <a:tblGrid>
                <a:gridCol w="6357083">
                  <a:extLst>
                    <a:ext uri="{9D8B030D-6E8A-4147-A177-3AD203B41FA5}">
                      <a16:colId xmlns:a16="http://schemas.microsoft.com/office/drawing/2014/main" val="1191160430"/>
                    </a:ext>
                  </a:extLst>
                </a:gridCol>
                <a:gridCol w="5011005">
                  <a:extLst>
                    <a:ext uri="{9D8B030D-6E8A-4147-A177-3AD203B41FA5}">
                      <a16:colId xmlns:a16="http://schemas.microsoft.com/office/drawing/2014/main" val="1789399578"/>
                    </a:ext>
                  </a:extLst>
                </a:gridCol>
              </a:tblGrid>
              <a:tr h="349304">
                <a:tc>
                  <a:txBody>
                    <a:bodyPr/>
                    <a:lstStyle/>
                    <a:p>
                      <a:r>
                        <a:rPr lang="en-GB" sz="1200" dirty="0">
                          <a:latin typeface="+mn-lt"/>
                          <a:cs typeface="Arial" panose="020B0604020202020204" pitchFamily="34" charset="0"/>
                        </a:rPr>
                        <a:t>Issue</a:t>
                      </a:r>
                    </a:p>
                  </a:txBody>
                  <a:tcPr/>
                </a:tc>
                <a:tc>
                  <a:txBody>
                    <a:bodyPr/>
                    <a:lstStyle/>
                    <a:p>
                      <a:r>
                        <a:rPr lang="en-GB" sz="1200" dirty="0">
                          <a:latin typeface="+mn-lt"/>
                          <a:cs typeface="Arial" panose="020B0604020202020204" pitchFamily="34" charset="0"/>
                        </a:rPr>
                        <a:t>Recommendation</a:t>
                      </a:r>
                    </a:p>
                  </a:txBody>
                  <a:tcPr/>
                </a:tc>
                <a:extLst>
                  <a:ext uri="{0D108BD9-81ED-4DB2-BD59-A6C34878D82A}">
                    <a16:rowId xmlns:a16="http://schemas.microsoft.com/office/drawing/2014/main" val="3784861937"/>
                  </a:ext>
                </a:extLst>
              </a:tr>
              <a:tr h="242371">
                <a:tc>
                  <a:txBody>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One third of A&amp;E attendances resulted in no investigation or treatment. Healthy young children account for the largest volume of these, healthy young adults the second largest.</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Very few patients had tried to contact primary care before attending A&amp;E</a:t>
                      </a:r>
                    </a:p>
                  </a:txBody>
                  <a:tcPr/>
                </a:tc>
                <a:tc>
                  <a:txBody>
                    <a:bodyPr/>
                    <a:lstStyle/>
                    <a:p>
                      <a:pPr marL="285750" indent="-285750">
                        <a:buFont typeface="Arial" panose="020B0604020202020204" pitchFamily="34" charset="0"/>
                        <a:buChar char="•"/>
                      </a:pPr>
                      <a:r>
                        <a:rPr lang="en-GB" sz="1200" dirty="0">
                          <a:latin typeface="+mn-lt"/>
                          <a:cs typeface="Arial" panose="020B0604020202020204" pitchFamily="34" charset="0"/>
                        </a:rPr>
                        <a:t>Education via schools, community groups and use of platform Healthier Together</a:t>
                      </a:r>
                    </a:p>
                    <a:p>
                      <a:pPr marL="285750" indent="-285750">
                        <a:buFont typeface="Arial" panose="020B0604020202020204" pitchFamily="34" charset="0"/>
                        <a:buChar char="•"/>
                      </a:pPr>
                      <a:r>
                        <a:rPr lang="en-GB" sz="1200" dirty="0">
                          <a:latin typeface="+mn-lt"/>
                          <a:cs typeface="Arial" panose="020B0604020202020204" pitchFamily="34" charset="0"/>
                        </a:rPr>
                        <a:t>Work with health visiting teams to support families with young children</a:t>
                      </a:r>
                    </a:p>
                    <a:p>
                      <a:pPr marL="285750" indent="-285750">
                        <a:buFont typeface="Arial" panose="020B0604020202020204" pitchFamily="34" charset="0"/>
                        <a:buChar char="•"/>
                      </a:pPr>
                      <a:r>
                        <a:rPr lang="en-GB" sz="1200" dirty="0">
                          <a:latin typeface="+mn-lt"/>
                          <a:cs typeface="Arial" panose="020B0604020202020204" pitchFamily="34" charset="0"/>
                        </a:rPr>
                        <a:t>Development of Community Pharmacy Services, support implementation of Pharmacy First programme enabling pharmacies to supply prescription only medicines to treat seven common health conditions</a:t>
                      </a:r>
                    </a:p>
                    <a:p>
                      <a:pPr marL="285750" indent="-285750">
                        <a:buFont typeface="Arial" panose="020B0604020202020204" pitchFamily="34" charset="0"/>
                        <a:buChar char="•"/>
                      </a:pPr>
                      <a:r>
                        <a:rPr lang="en-GB" sz="1200" dirty="0">
                          <a:latin typeface="+mn-lt"/>
                          <a:cs typeface="Arial" panose="020B0604020202020204" pitchFamily="34" charset="0"/>
                        </a:rPr>
                        <a:t>Improved access for urgent same day health needs, including accessible GP in- and out-of-hours, minor illness hubs, 111, 111 online, minor illness hubs, dental care, urgent treatment centres</a:t>
                      </a:r>
                    </a:p>
                  </a:txBody>
                  <a:tcPr/>
                </a:tc>
                <a:extLst>
                  <a:ext uri="{0D108BD9-81ED-4DB2-BD59-A6C34878D82A}">
                    <a16:rowId xmlns:a16="http://schemas.microsoft.com/office/drawing/2014/main" val="1393108402"/>
                  </a:ext>
                </a:extLst>
              </a:tr>
              <a:tr h="760863">
                <a:tc>
                  <a:txBody>
                    <a:bodyPr/>
                    <a:lstStyle/>
                    <a:p>
                      <a:pPr marL="171450" indent="-171450">
                        <a:buFont typeface="Arial" panose="020B0604020202020204" pitchFamily="34" charset="0"/>
                        <a:buChar char="•"/>
                      </a:pPr>
                      <a:r>
                        <a:rPr lang="en-GB" sz="1200" dirty="0">
                          <a:latin typeface="+mn-lt"/>
                        </a:rPr>
                        <a:t>A small proportion of the population are high intensity users (HIUs)  with frequent emergency admissions </a:t>
                      </a:r>
                    </a:p>
                    <a:p>
                      <a:pPr marL="0" indent="0">
                        <a:buFont typeface="Arial" panose="020B0604020202020204" pitchFamily="34" charset="0"/>
                        <a:buNone/>
                      </a:pPr>
                      <a:endParaRPr lang="en-GB" sz="1200" dirty="0">
                        <a:latin typeface="+mn-lt"/>
                      </a:endParaRPr>
                    </a:p>
                    <a:p>
                      <a:pPr marL="171450" indent="-171450">
                        <a:buFont typeface="Arial" panose="020B0604020202020204" pitchFamily="34" charset="0"/>
                        <a:buChar char="•"/>
                      </a:pPr>
                      <a:r>
                        <a:rPr lang="en-GB" sz="1200" dirty="0">
                          <a:latin typeface="+mn-lt"/>
                        </a:rPr>
                        <a:t>Predictive modelling identified patients at highest risk of attending A&amp;E in the next 12 months include:</a:t>
                      </a:r>
                    </a:p>
                    <a:p>
                      <a:pPr marL="457200" lvl="1" indent="0">
                        <a:buFont typeface="Arial" panose="020B0604020202020204" pitchFamily="34" charset="0"/>
                        <a:buNone/>
                      </a:pPr>
                      <a:r>
                        <a:rPr lang="en-GB" sz="1200" dirty="0">
                          <a:latin typeface="+mn-lt"/>
                        </a:rPr>
                        <a:t>a) young children (less than 3 years old) who present with wheeze and breathlessness</a:t>
                      </a:r>
                    </a:p>
                    <a:p>
                      <a:pPr marL="457200" lvl="1" indent="0">
                        <a:buFont typeface="Arial" panose="020B0604020202020204" pitchFamily="34" charset="0"/>
                        <a:buNone/>
                      </a:pPr>
                      <a:r>
                        <a:rPr lang="en-GB" sz="1200" dirty="0">
                          <a:latin typeface="+mn-lt"/>
                        </a:rPr>
                        <a:t>b) working age adults with complex issues such as substance misuse, mental health problems, and social issues</a:t>
                      </a:r>
                    </a:p>
                    <a:p>
                      <a:pPr marL="457200" lvl="1" indent="0">
                        <a:buFont typeface="Arial" panose="020B0604020202020204" pitchFamily="34" charset="0"/>
                        <a:buNone/>
                      </a:pPr>
                      <a:r>
                        <a:rPr lang="en-GB" sz="1200" dirty="0">
                          <a:latin typeface="+mn-lt"/>
                        </a:rPr>
                        <a:t>c) older frail population with history of falls, stroke and memory/cognitive problems and end-stage disease</a:t>
                      </a:r>
                      <a:endPar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rPr>
                        <a:t>To further characterise these high intensity users and identify ‘rising risk’ cohorts of patients for proactive interventions to avoid repeated A&amp;E attendances and acute admission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panose="020B0604020202020204" pitchFamily="34" charset="0"/>
                        </a:rPr>
                        <a:t>Adopt different approaches for each high risk group:</a:t>
                      </a:r>
                    </a:p>
                    <a:p>
                      <a:pPr marL="2698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9875" algn="l"/>
                        </a:tabLst>
                        <a:defRPr/>
                      </a:pPr>
                      <a:r>
                        <a:rPr lang="en-GB" sz="1200" dirty="0">
                          <a:latin typeface="+mn-lt"/>
                          <a:cs typeface="Arial" panose="020B0604020202020204" pitchFamily="34" charset="0"/>
                        </a:rPr>
                        <a:t>a) use of respiratory hubs and potentially virtual wards</a:t>
                      </a:r>
                    </a:p>
                    <a:p>
                      <a:pPr marL="26987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269875" algn="l"/>
                        </a:tabLst>
                        <a:defRPr/>
                      </a:pPr>
                      <a:r>
                        <a:rPr lang="en-GB" sz="1200" dirty="0">
                          <a:latin typeface="+mn-lt"/>
                          <a:cs typeface="Arial" panose="020B0604020202020204" pitchFamily="34" charset="0"/>
                        </a:rPr>
                        <a:t>b) consider ED community navigators and social prescribers to support individuals and families, crisis management plans for mental health and work collaboratively with partners across the system to address wider determinants of health faced by HIUs</a:t>
                      </a:r>
                    </a:p>
                    <a:p>
                      <a:pPr marL="269875" indent="0">
                        <a:buFont typeface="Arial" panose="020B0604020202020204" pitchFamily="34" charset="0"/>
                        <a:buNone/>
                        <a:tabLst>
                          <a:tab pos="269875" algn="l"/>
                        </a:tabLst>
                      </a:pPr>
                      <a:r>
                        <a:rPr lang="en-GB" sz="1200" dirty="0">
                          <a:latin typeface="+mn-lt"/>
                          <a:cs typeface="Arial" panose="020B0604020202020204" pitchFamily="34" charset="0"/>
                        </a:rPr>
                        <a:t>c) </a:t>
                      </a:r>
                      <a:r>
                        <a:rPr lang="en-GB" sz="1200" kern="1200" dirty="0">
                          <a:solidFill>
                            <a:schemeClr val="dk1"/>
                          </a:solidFill>
                          <a:effectLst/>
                          <a:latin typeface="+mn-lt"/>
                          <a:ea typeface="+mn-ea"/>
                          <a:cs typeface="+mn-cs"/>
                        </a:rPr>
                        <a:t>Case management by integrated neighbourhood teams (INTs)</a:t>
                      </a:r>
                      <a:endParaRPr lang="en-GB" sz="1200" dirty="0">
                        <a:latin typeface="+mn-lt"/>
                        <a:cs typeface="Arial" panose="020B0604020202020204" pitchFamily="34" charset="0"/>
                      </a:endParaRPr>
                    </a:p>
                  </a:txBody>
                  <a:tcPr/>
                </a:tc>
                <a:extLst>
                  <a:ext uri="{0D108BD9-81ED-4DB2-BD59-A6C34878D82A}">
                    <a16:rowId xmlns:a16="http://schemas.microsoft.com/office/drawing/2014/main" val="359592877"/>
                  </a:ext>
                </a:extLst>
              </a:tr>
              <a:tr h="760863">
                <a:tc>
                  <a:txBody>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GB" sz="1200" dirty="0">
                          <a:latin typeface="+mn-lt"/>
                          <a:cs typeface="Arial" panose="020B0604020202020204" pitchFamily="34" charset="0"/>
                        </a:rPr>
                        <a:t>Adults with mental health, substance misuse and social complexity predicted high risk of A&amp;E attendance in the next year</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GB" sz="1200" dirty="0">
                          <a:latin typeface="+mn-lt"/>
                          <a:cs typeface="Arial" panose="020B0604020202020204" pitchFamily="34" charset="0"/>
                        </a:rPr>
                        <a:t>Alcohol and drug misuse contributed to more than half of mental health presentations at A&amp;E (56%)</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GB" sz="1200" dirty="0">
                          <a:latin typeface="+mn-lt"/>
                          <a:cs typeface="Arial" panose="020B0604020202020204" pitchFamily="34" charset="0"/>
                        </a:rPr>
                        <a:t>Limited or no access to safe haven facilities for patients intoxicated with drug or alcohol</a:t>
                      </a:r>
                      <a:endPar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a:tc>
                <a:tc>
                  <a:txBody>
                    <a:bodyPr/>
                    <a:lstStyle/>
                    <a:p>
                      <a:pPr marL="285750" indent="-285750">
                        <a:buFont typeface="Arial" panose="020B0604020202020204" pitchFamily="34" charset="0"/>
                        <a:buChar char="•"/>
                      </a:pPr>
                      <a:r>
                        <a:rPr lang="en-GB" sz="1200" dirty="0">
                          <a:latin typeface="+mn-lt"/>
                          <a:cs typeface="Arial" panose="020B0604020202020204" pitchFamily="34" charset="0"/>
                        </a:rPr>
                        <a:t>Mental health liaison service meeting ‘core 24’ standard</a:t>
                      </a:r>
                    </a:p>
                    <a:p>
                      <a:pPr marL="285750" indent="-285750">
                        <a:buFont typeface="Arial" panose="020B0604020202020204" pitchFamily="34" charset="0"/>
                        <a:buChar char="•"/>
                      </a:pPr>
                      <a:r>
                        <a:rPr lang="en-GB" sz="1200" dirty="0">
                          <a:latin typeface="+mn-lt"/>
                          <a:cs typeface="Arial" panose="020B0604020202020204" pitchFamily="34" charset="0"/>
                        </a:rPr>
                        <a:t>Prompt and reliable crisis advice for professionals, service users and carers</a:t>
                      </a:r>
                    </a:p>
                    <a:p>
                      <a:pPr marL="285750" indent="-285750">
                        <a:buFont typeface="Arial" panose="020B0604020202020204" pitchFamily="34" charset="0"/>
                        <a:buChar char="•"/>
                      </a:pPr>
                      <a:r>
                        <a:rPr lang="en-GB" sz="1200" dirty="0">
                          <a:latin typeface="+mn-lt"/>
                          <a:cs typeface="Arial" panose="020B0604020202020204" pitchFamily="34" charset="0"/>
                        </a:rPr>
                        <a:t>Mental health and suicide training for primary care and ED staff</a:t>
                      </a:r>
                    </a:p>
                    <a:p>
                      <a:pPr marL="285750" indent="-285750">
                        <a:buFont typeface="Arial" panose="020B0604020202020204" pitchFamily="34" charset="0"/>
                        <a:buChar char="•"/>
                      </a:pPr>
                      <a:r>
                        <a:rPr lang="en-GB" sz="1200" dirty="0">
                          <a:latin typeface="+mn-lt"/>
                          <a:cs typeface="Arial" panose="020B0604020202020204" pitchFamily="34" charset="0"/>
                        </a:rPr>
                        <a:t>More crisis cafes and sanctuaries</a:t>
                      </a:r>
                    </a:p>
                    <a:p>
                      <a:pPr marL="285750" indent="-285750">
                        <a:buFont typeface="Arial" panose="020B0604020202020204" pitchFamily="34" charset="0"/>
                        <a:buChar char="•"/>
                      </a:pPr>
                      <a:r>
                        <a:rPr lang="en-GB" sz="1200" dirty="0">
                          <a:latin typeface="+mn-lt"/>
                          <a:cs typeface="Arial" panose="020B0604020202020204" pitchFamily="34" charset="0"/>
                        </a:rPr>
                        <a:t>Mental health practitioner within unscheduled care hub to support alternatives to conveyance for C3-5 calls</a:t>
                      </a:r>
                    </a:p>
                  </a:txBody>
                  <a:tcPr/>
                </a:tc>
                <a:extLst>
                  <a:ext uri="{0D108BD9-81ED-4DB2-BD59-A6C34878D82A}">
                    <a16:rowId xmlns:a16="http://schemas.microsoft.com/office/drawing/2014/main" val="1431457667"/>
                  </a:ext>
                </a:extLst>
              </a:tr>
            </a:tbl>
          </a:graphicData>
        </a:graphic>
      </p:graphicFrame>
      <p:sp>
        <p:nvSpPr>
          <p:cNvPr id="8" name="Title 1">
            <a:extLst>
              <a:ext uri="{FF2B5EF4-FFF2-40B4-BE49-F238E27FC236}">
                <a16:creationId xmlns:a16="http://schemas.microsoft.com/office/drawing/2014/main" id="{A8904D9D-1333-822C-9F88-009A80315D5D}"/>
              </a:ext>
            </a:extLst>
          </p:cNvPr>
          <p:cNvSpPr>
            <a:spLocks noGrp="1"/>
          </p:cNvSpPr>
          <p:nvPr>
            <p:ph type="title"/>
          </p:nvPr>
        </p:nvSpPr>
        <p:spPr>
          <a:xfrm>
            <a:off x="454025" y="365125"/>
            <a:ext cx="11368088" cy="1325563"/>
          </a:xfrm>
        </p:spPr>
        <p:txBody>
          <a:bodyPr/>
          <a:lstStyle/>
          <a:p>
            <a:r>
              <a:rPr lang="en-GB" dirty="0"/>
              <a:t>Summary and recommendations</a:t>
            </a:r>
          </a:p>
        </p:txBody>
      </p:sp>
    </p:spTree>
    <p:extLst>
      <p:ext uri="{BB962C8B-B14F-4D97-AF65-F5344CB8AC3E}">
        <p14:creationId xmlns:p14="http://schemas.microsoft.com/office/powerpoint/2010/main" val="1854141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02AF-9F35-3CC8-82EE-7BBFAE8C2B93}"/>
              </a:ext>
            </a:extLst>
          </p:cNvPr>
          <p:cNvSpPr>
            <a:spLocks noGrp="1"/>
          </p:cNvSpPr>
          <p:nvPr>
            <p:ph type="title"/>
          </p:nvPr>
        </p:nvSpPr>
        <p:spPr/>
        <p:txBody>
          <a:bodyPr/>
          <a:lstStyle/>
          <a:p>
            <a:r>
              <a:rPr lang="en-GB" dirty="0"/>
              <a:t>Summary and recommendations continued</a:t>
            </a:r>
          </a:p>
        </p:txBody>
      </p:sp>
      <p:graphicFrame>
        <p:nvGraphicFramePr>
          <p:cNvPr id="4" name="Table 4">
            <a:extLst>
              <a:ext uri="{FF2B5EF4-FFF2-40B4-BE49-F238E27FC236}">
                <a16:creationId xmlns:a16="http://schemas.microsoft.com/office/drawing/2014/main" id="{27937488-514B-F7CC-E217-188A0742DFD1}"/>
              </a:ext>
            </a:extLst>
          </p:cNvPr>
          <p:cNvGraphicFramePr>
            <a:graphicFrameLocks noGrp="1"/>
          </p:cNvGraphicFramePr>
          <p:nvPr>
            <p:ph idx="1"/>
            <p:extLst>
              <p:ext uri="{D42A27DB-BD31-4B8C-83A1-F6EECF244321}">
                <p14:modId xmlns:p14="http://schemas.microsoft.com/office/powerpoint/2010/main" val="1180508714"/>
              </p:ext>
            </p:extLst>
          </p:nvPr>
        </p:nvGraphicFramePr>
        <p:xfrm>
          <a:off x="453614" y="767387"/>
          <a:ext cx="11368088" cy="5081070"/>
        </p:xfrm>
        <a:graphic>
          <a:graphicData uri="http://schemas.openxmlformats.org/drawingml/2006/table">
            <a:tbl>
              <a:tblPr firstRow="1" bandRow="1">
                <a:tableStyleId>{5C22544A-7EE6-4342-B048-85BDC9FD1C3A}</a:tableStyleId>
              </a:tblPr>
              <a:tblGrid>
                <a:gridCol w="6163751">
                  <a:extLst>
                    <a:ext uri="{9D8B030D-6E8A-4147-A177-3AD203B41FA5}">
                      <a16:colId xmlns:a16="http://schemas.microsoft.com/office/drawing/2014/main" val="3460822187"/>
                    </a:ext>
                  </a:extLst>
                </a:gridCol>
                <a:gridCol w="5204337">
                  <a:extLst>
                    <a:ext uri="{9D8B030D-6E8A-4147-A177-3AD203B41FA5}">
                      <a16:colId xmlns:a16="http://schemas.microsoft.com/office/drawing/2014/main" val="1404893448"/>
                    </a:ext>
                  </a:extLst>
                </a:gridCol>
              </a:tblGrid>
              <a:tr h="349304">
                <a:tc>
                  <a:txBody>
                    <a:bodyPr/>
                    <a:lstStyle/>
                    <a:p>
                      <a:r>
                        <a:rPr lang="en-GB" sz="1200" dirty="0">
                          <a:latin typeface="+mn-lt"/>
                          <a:cs typeface="Arial" panose="020B0604020202020204" pitchFamily="34" charset="0"/>
                        </a:rPr>
                        <a:t>Issue</a:t>
                      </a:r>
                    </a:p>
                  </a:txBody>
                  <a:tcPr/>
                </a:tc>
                <a:tc>
                  <a:txBody>
                    <a:bodyPr/>
                    <a:lstStyle/>
                    <a:p>
                      <a:r>
                        <a:rPr lang="en-GB" sz="1200" dirty="0">
                          <a:latin typeface="+mn-lt"/>
                          <a:cs typeface="Arial" panose="020B0604020202020204" pitchFamily="34" charset="0"/>
                        </a:rPr>
                        <a:t>Recommendation</a:t>
                      </a:r>
                    </a:p>
                  </a:txBody>
                  <a:tcPr/>
                </a:tc>
                <a:extLst>
                  <a:ext uri="{0D108BD9-81ED-4DB2-BD59-A6C34878D82A}">
                    <a16:rowId xmlns:a16="http://schemas.microsoft.com/office/drawing/2014/main" val="450864806"/>
                  </a:ext>
                </a:extLst>
              </a:tr>
              <a:tr h="727014">
                <a:tc>
                  <a:txBody>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Frequent emergency admissions in people in the End of life (</a:t>
                      </a:r>
                      <a:r>
                        <a:rPr kumimoji="0" lang="en-GB" sz="1200" b="0" i="0" u="none" strike="noStrike" kern="1200" cap="none" spc="0" normalizeH="0" baseline="0" noProof="0" dirty="0" err="1">
                          <a:ln>
                            <a:noFill/>
                          </a:ln>
                          <a:solidFill>
                            <a:srgbClr val="000000"/>
                          </a:solidFill>
                          <a:effectLst/>
                          <a:uLnTx/>
                          <a:uFillTx/>
                          <a:latin typeface="+mn-lt"/>
                          <a:ea typeface="+mn-ea"/>
                          <a:cs typeface="Arial" panose="020B0604020202020204" pitchFamily="34" charset="0"/>
                        </a:rPr>
                        <a:t>EoL</a:t>
                      </a:r>
                      <a:r>
                        <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frailty, and dementia segment</a:t>
                      </a:r>
                    </a:p>
                  </a:txBody>
                  <a:tcPr/>
                </a:tc>
                <a:tc>
                  <a:txBody>
                    <a:bodyPr/>
                    <a:lstStyle/>
                    <a:p>
                      <a:pPr marL="271463" lvl="0" indent="-271463" algn="l">
                        <a:lnSpc>
                          <a:spcPct val="107000"/>
                        </a:lnSpc>
                        <a:spcAft>
                          <a:spcPts val="0"/>
                        </a:spcAft>
                        <a:buFont typeface="Arial" panose="020B0604020202020204" pitchFamily="34" charset="0"/>
                        <a:buChar char="•"/>
                        <a:tabLst>
                          <a:tab pos="170815" algn="l"/>
                        </a:tabLst>
                      </a:pPr>
                      <a:r>
                        <a:rPr lang="en-GB" sz="1200" dirty="0">
                          <a:effectLst/>
                          <a:latin typeface="+mn-lt"/>
                          <a:ea typeface="Calibri" panose="020F0502020204030204" pitchFamily="34" charset="0"/>
                          <a:cs typeface="Arial" panose="020B0604020202020204" pitchFamily="34" charset="0"/>
                        </a:rPr>
                        <a:t>Increase identification of people at </a:t>
                      </a:r>
                      <a:r>
                        <a:rPr lang="en-GB" sz="1200" dirty="0" err="1">
                          <a:effectLst/>
                          <a:latin typeface="+mn-lt"/>
                          <a:ea typeface="Calibri" panose="020F0502020204030204" pitchFamily="34" charset="0"/>
                          <a:cs typeface="Arial" panose="020B0604020202020204" pitchFamily="34" charset="0"/>
                        </a:rPr>
                        <a:t>EoL</a:t>
                      </a:r>
                      <a:r>
                        <a:rPr lang="en-GB" sz="1200" dirty="0">
                          <a:effectLst/>
                          <a:latin typeface="+mn-lt"/>
                          <a:ea typeface="Calibri" panose="020F0502020204030204" pitchFamily="34" charset="0"/>
                          <a:cs typeface="Arial" panose="020B0604020202020204" pitchFamily="34" charset="0"/>
                        </a:rPr>
                        <a:t> to put them on the End of Life and Palliative Care register and ensure care plans are in place. </a:t>
                      </a:r>
                    </a:p>
                    <a:p>
                      <a:pPr marL="271463" lvl="0" indent="-271463" algn="l">
                        <a:lnSpc>
                          <a:spcPct val="107000"/>
                        </a:lnSpc>
                        <a:spcAft>
                          <a:spcPts val="0"/>
                        </a:spcAft>
                        <a:buFont typeface="Arial" panose="020B0604020202020204" pitchFamily="34" charset="0"/>
                        <a:buChar char="•"/>
                        <a:tabLst>
                          <a:tab pos="170815" algn="l"/>
                        </a:tabLst>
                      </a:pPr>
                      <a:r>
                        <a:rPr lang="en-GB" sz="1200" dirty="0">
                          <a:effectLst/>
                          <a:latin typeface="+mn-lt"/>
                          <a:ea typeface="Calibri" panose="020F0502020204030204" pitchFamily="34" charset="0"/>
                          <a:cs typeface="Arial" panose="020B0604020202020204" pitchFamily="34" charset="0"/>
                        </a:rPr>
                        <a:t>Encourage and monitor use of MDT/Gold Standard Framework meetings for </a:t>
                      </a:r>
                      <a:r>
                        <a:rPr lang="en-GB" sz="1200" dirty="0" err="1">
                          <a:effectLst/>
                          <a:latin typeface="+mn-lt"/>
                          <a:ea typeface="Calibri" panose="020F0502020204030204" pitchFamily="34" charset="0"/>
                          <a:cs typeface="Arial" panose="020B0604020202020204" pitchFamily="34" charset="0"/>
                        </a:rPr>
                        <a:t>EoL</a:t>
                      </a:r>
                      <a:r>
                        <a:rPr lang="en-GB" sz="1200" dirty="0">
                          <a:effectLst/>
                          <a:latin typeface="+mn-lt"/>
                          <a:ea typeface="Calibri" panose="020F0502020204030204" pitchFamily="34" charset="0"/>
                          <a:cs typeface="Arial" panose="020B0604020202020204" pitchFamily="34" charset="0"/>
                        </a:rPr>
                        <a:t> patients and complex patients with severe dementia/frailty</a:t>
                      </a:r>
                    </a:p>
                    <a:p>
                      <a:pPr marL="271463" lvl="0" indent="-271463" algn="l">
                        <a:lnSpc>
                          <a:spcPct val="107000"/>
                        </a:lnSpc>
                        <a:spcAft>
                          <a:spcPts val="0"/>
                        </a:spcAft>
                        <a:buFont typeface="Arial" panose="020B0604020202020204" pitchFamily="34" charset="0"/>
                        <a:buChar char="•"/>
                        <a:tabLst>
                          <a:tab pos="170815" algn="l"/>
                        </a:tabLst>
                      </a:pPr>
                      <a:r>
                        <a:rPr lang="en-GB" sz="1200" dirty="0">
                          <a:effectLst/>
                          <a:latin typeface="+mn-lt"/>
                          <a:ea typeface="Calibri" panose="020F0502020204030204" pitchFamily="34" charset="0"/>
                          <a:cs typeface="Arial" panose="020B0604020202020204" pitchFamily="34" charset="0"/>
                        </a:rPr>
                        <a:t>Develop pathways for alternatives to conveyance (for ambulance crew),and alternatives to admission (for ED staff)</a:t>
                      </a:r>
                    </a:p>
                  </a:txBody>
                  <a:tcPr marL="114300" marR="114300" marT="0" marB="0"/>
                </a:tc>
                <a:extLst>
                  <a:ext uri="{0D108BD9-81ED-4DB2-BD59-A6C34878D82A}">
                    <a16:rowId xmlns:a16="http://schemas.microsoft.com/office/drawing/2014/main" val="2360547016"/>
                  </a:ext>
                </a:extLst>
              </a:tr>
              <a:tr h="636861">
                <a:tc>
                  <a:txBody>
                    <a:bodyPr/>
                    <a:lstStyle/>
                    <a:p>
                      <a:pPr marL="171450" indent="-171450">
                        <a:spcAft>
                          <a:spcPts val="0"/>
                        </a:spcAft>
                        <a:buFont typeface="Arial" panose="020B0604020202020204" pitchFamily="34" charset="0"/>
                        <a:buChar char="•"/>
                      </a:pPr>
                      <a:r>
                        <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Variation across HWE with significantly higher (compared to national average) rate of emergency admissions due to falls in those aged 65 in a number of districts</a:t>
                      </a:r>
                    </a:p>
                    <a:p>
                      <a:pPr marL="171450" indent="-171450">
                        <a:spcAft>
                          <a:spcPts val="0"/>
                        </a:spcAft>
                        <a:buFont typeface="Arial" panose="020B0604020202020204" pitchFamily="34" charset="0"/>
                        <a:buChar char="•"/>
                      </a:pPr>
                      <a:endPar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panose="020B0604020202020204" pitchFamily="34" charset="0"/>
                        </a:rPr>
                        <a:t>Higher proportion of patients aged 85+ with an anticholinergic burden (ACB) of ≥6 in HWE compared to the national median</a:t>
                      </a:r>
                    </a:p>
                    <a:p>
                      <a:pPr marL="171450" indent="-171450">
                        <a:spcAft>
                          <a:spcPts val="0"/>
                        </a:spcAft>
                        <a:buFont typeface="Arial" panose="020B0604020202020204" pitchFamily="34" charset="0"/>
                        <a:buChar char="•"/>
                      </a:pPr>
                      <a:endPar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panose="020B0604020202020204" pitchFamily="34" charset="0"/>
                        </a:rPr>
                        <a:t>Increased identification of patients at risk of falls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panose="020B0604020202020204" pitchFamily="34" charset="0"/>
                        </a:rPr>
                        <a:t>Increase self-referrals into falls prevention services and fracture liaison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panose="020B0604020202020204" pitchFamily="34" charset="0"/>
                        </a:rPr>
                        <a:t>Implementation of falls pathways: long lie and falls with head injury when on anticoagulants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panose="020B0604020202020204" pitchFamily="34" charset="0"/>
                        </a:rPr>
                        <a:t>Enhanced used of Early intervention vehicle (EIV) and Urgent Community Response (UCR) supported by clinical pathways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panose="020B0604020202020204" pitchFamily="34" charset="0"/>
                        </a:rPr>
                        <a:t>System wide approach to </a:t>
                      </a:r>
                      <a:r>
                        <a:rPr lang="en-GB" sz="1200">
                          <a:latin typeface="+mn-lt"/>
                          <a:cs typeface="Arial" panose="020B0604020202020204" pitchFamily="34" charset="0"/>
                        </a:rPr>
                        <a:t>addressing anticholinergic burden</a:t>
                      </a:r>
                      <a:endParaRPr lang="en-GB" sz="1200" dirty="0">
                        <a:latin typeface="+mn-lt"/>
                        <a:cs typeface="Arial" panose="020B0604020202020204" pitchFamily="34" charset="0"/>
                      </a:endParaRPr>
                    </a:p>
                  </a:txBody>
                  <a:tcPr/>
                </a:tc>
                <a:extLst>
                  <a:ext uri="{0D108BD9-81ED-4DB2-BD59-A6C34878D82A}">
                    <a16:rowId xmlns:a16="http://schemas.microsoft.com/office/drawing/2014/main" val="2250792121"/>
                  </a:ext>
                </a:extLst>
              </a:tr>
              <a:tr h="1033556">
                <a:tc>
                  <a:txBody>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Highest volume and highest cost emergency admissions for ambulatory care sensitive conditions (ACSCs) are amongst those in end of life, frailty and dementia (</a:t>
                      </a:r>
                      <a:r>
                        <a:rPr kumimoji="0" lang="en-GB" sz="1200" b="0" i="0" u="none" strike="noStrike" kern="1200" cap="none" spc="0" normalizeH="0" baseline="0" noProof="0" dirty="0" err="1">
                          <a:ln>
                            <a:noFill/>
                          </a:ln>
                          <a:solidFill>
                            <a:srgbClr val="000000"/>
                          </a:solidFill>
                          <a:effectLst/>
                          <a:uLnTx/>
                          <a:uFillTx/>
                          <a:latin typeface="+mn-lt"/>
                          <a:ea typeface="+mn-ea"/>
                          <a:cs typeface="Arial" panose="020B0604020202020204" pitchFamily="34" charset="0"/>
                        </a:rPr>
                        <a:t>EoLFD</a:t>
                      </a:r>
                      <a:r>
                        <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(highest in severe frailty) and the advanced disease and complexity (AD&amp;C) segments.  Particularly for congestive heart failure and COPD with prolonged length of stay for these admissions.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panose="020B0604020202020204" pitchFamily="34" charset="0"/>
                        </a:rPr>
                        <a:t>Proactive management of long-term conditions e.g. enhanced annual reviews, self-management programmes, medication reviews, treatment escalation plans, increased detection of COPD and heart failure patients at end of life with implementation of end of life care plans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panose="020B0604020202020204" pitchFamily="34" charset="0"/>
                        </a:rPr>
                        <a:t>Greater utilisation of urgent community response (UCR) and step-up and step-down virtual wards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panose="020B0604020202020204" pitchFamily="34" charset="0"/>
                        </a:rPr>
                        <a:t>Expansion of SDEC and Acute Frailty Service (avoid admission)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mn-lt"/>
                          <a:cs typeface="Arial" panose="020B0604020202020204" pitchFamily="34" charset="0"/>
                        </a:rPr>
                        <a:t>Secondary management of frailty crises on discharge</a:t>
                      </a:r>
                    </a:p>
                  </a:txBody>
                  <a:tcPr/>
                </a:tc>
                <a:extLst>
                  <a:ext uri="{0D108BD9-81ED-4DB2-BD59-A6C34878D82A}">
                    <a16:rowId xmlns:a16="http://schemas.microsoft.com/office/drawing/2014/main" val="3280120265"/>
                  </a:ext>
                </a:extLst>
              </a:tr>
              <a:tr h="535940">
                <a:tc>
                  <a:txBody>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Top 5% of patients with most frequent emergency admissions were admitted often for ACSCs and short LOS (≤2 days)</a:t>
                      </a:r>
                    </a:p>
                  </a:txBody>
                  <a:tcPr/>
                </a:tc>
                <a:tc>
                  <a:txBody>
                    <a:bodyPr/>
                    <a:lstStyle/>
                    <a:p>
                      <a:pPr marL="285750" indent="-285750">
                        <a:buFont typeface="Arial" panose="020B0604020202020204" pitchFamily="34" charset="0"/>
                        <a:buChar char="•"/>
                      </a:pPr>
                      <a:r>
                        <a:rPr lang="en-GB" sz="1200" dirty="0">
                          <a:latin typeface="+mn-lt"/>
                          <a:cs typeface="Arial" panose="020B0604020202020204" pitchFamily="34" charset="0"/>
                        </a:rPr>
                        <a:t>Review provision of SDEC and opening hours</a:t>
                      </a:r>
                    </a:p>
                    <a:p>
                      <a:pPr marL="285750" indent="-285750">
                        <a:buFont typeface="Arial" panose="020B0604020202020204" pitchFamily="34" charset="0"/>
                        <a:buChar char="•"/>
                      </a:pPr>
                      <a:r>
                        <a:rPr lang="en-GB" sz="1200" dirty="0">
                          <a:latin typeface="+mn-lt"/>
                          <a:cs typeface="Arial" panose="020B0604020202020204" pitchFamily="34" charset="0"/>
                        </a:rPr>
                        <a:t>Expand SDEC pathways and greater streaming</a:t>
                      </a:r>
                    </a:p>
                    <a:p>
                      <a:pPr marL="285750" indent="-285750">
                        <a:buFont typeface="Arial" panose="020B0604020202020204" pitchFamily="34" charset="0"/>
                        <a:buChar char="•"/>
                      </a:pPr>
                      <a:r>
                        <a:rPr lang="en-GB" sz="1200" dirty="0">
                          <a:latin typeface="+mn-lt"/>
                          <a:cs typeface="Arial" panose="020B0604020202020204" pitchFamily="34" charset="0"/>
                        </a:rPr>
                        <a:t>Closer working with prevention of admission community services</a:t>
                      </a:r>
                    </a:p>
                  </a:txBody>
                  <a:tcPr/>
                </a:tc>
                <a:extLst>
                  <a:ext uri="{0D108BD9-81ED-4DB2-BD59-A6C34878D82A}">
                    <a16:rowId xmlns:a16="http://schemas.microsoft.com/office/drawing/2014/main" val="508698557"/>
                  </a:ext>
                </a:extLst>
              </a:tr>
            </a:tbl>
          </a:graphicData>
        </a:graphic>
      </p:graphicFrame>
    </p:spTree>
    <p:extLst>
      <p:ext uri="{BB962C8B-B14F-4D97-AF65-F5344CB8AC3E}">
        <p14:creationId xmlns:p14="http://schemas.microsoft.com/office/powerpoint/2010/main" val="24966329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1185237" y="1205566"/>
            <a:ext cx="10738229" cy="667211"/>
          </a:xfrm>
          <a:prstGeom prst="rect">
            <a:avLst/>
          </a:prstGeom>
        </p:spPr>
      </p:pic>
      <p:sp>
        <p:nvSpPr>
          <p:cNvPr id="2" name="Text Placeholder 1"/>
          <p:cNvSpPr>
            <a:spLocks noGrp="1"/>
          </p:cNvSpPr>
          <p:nvPr>
            <p:ph type="body" idx="10"/>
          </p:nvPr>
        </p:nvSpPr>
        <p:spPr>
          <a:xfrm>
            <a:off x="289618" y="358086"/>
            <a:ext cx="11744442" cy="344080"/>
          </a:xfrm>
          <a:prstGeom prst="rect">
            <a:avLst/>
          </a:prstGeom>
          <a:noFill/>
          <a:ln w="0" cmpd="sng">
            <a:noFill/>
            <a:prstDash val="solid"/>
          </a:ln>
        </p:spPr>
        <p:txBody>
          <a:bodyPr vert="horz" lIns="0" tIns="3174" rIns="0" bIns="0" rtlCol="0" anchor="t">
            <a:normAutofit/>
          </a:bodyPr>
          <a:lstStyle/>
          <a:p>
            <a:pPr>
              <a:buNone/>
            </a:pPr>
            <a:r>
              <a:rPr lang="en-US" sz="2399" b="1" spc="-5" dirty="0">
                <a:solidFill>
                  <a:srgbClr val="007265"/>
                </a:solidFill>
                <a:latin typeface="+mn-lt"/>
              </a:rPr>
              <a:t>Opportunities identified by the population need analysis</a:t>
            </a:r>
          </a:p>
        </p:txBody>
      </p:sp>
      <p:graphicFrame>
        <p:nvGraphicFramePr>
          <p:cNvPr id="4" name="Table 3"/>
          <p:cNvGraphicFramePr>
            <a:graphicFrameLocks noGrp="1"/>
          </p:cNvGraphicFramePr>
          <p:nvPr/>
        </p:nvGraphicFramePr>
        <p:xfrm>
          <a:off x="273752" y="1926218"/>
          <a:ext cx="11760308" cy="1849160"/>
        </p:xfrm>
        <a:graphic>
          <a:graphicData uri="http://schemas.openxmlformats.org/drawingml/2006/table">
            <a:tbl>
              <a:tblPr/>
              <a:tblGrid>
                <a:gridCol w="901066">
                  <a:extLst>
                    <a:ext uri="{9D8B030D-6E8A-4147-A177-3AD203B41FA5}">
                      <a16:colId xmlns:a16="http://schemas.microsoft.com/office/drawing/2014/main" val="20000"/>
                    </a:ext>
                  </a:extLst>
                </a:gridCol>
                <a:gridCol w="2117123">
                  <a:extLst>
                    <a:ext uri="{9D8B030D-6E8A-4147-A177-3AD203B41FA5}">
                      <a16:colId xmlns:a16="http://schemas.microsoft.com/office/drawing/2014/main" val="20001"/>
                    </a:ext>
                  </a:extLst>
                </a:gridCol>
                <a:gridCol w="2160925">
                  <a:extLst>
                    <a:ext uri="{9D8B030D-6E8A-4147-A177-3AD203B41FA5}">
                      <a16:colId xmlns:a16="http://schemas.microsoft.com/office/drawing/2014/main" val="20002"/>
                    </a:ext>
                  </a:extLst>
                </a:gridCol>
                <a:gridCol w="2425113">
                  <a:extLst>
                    <a:ext uri="{9D8B030D-6E8A-4147-A177-3AD203B41FA5}">
                      <a16:colId xmlns:a16="http://schemas.microsoft.com/office/drawing/2014/main" val="20003"/>
                    </a:ext>
                  </a:extLst>
                </a:gridCol>
                <a:gridCol w="1995899">
                  <a:extLst>
                    <a:ext uri="{9D8B030D-6E8A-4147-A177-3AD203B41FA5}">
                      <a16:colId xmlns:a16="http://schemas.microsoft.com/office/drawing/2014/main" val="1574086099"/>
                    </a:ext>
                  </a:extLst>
                </a:gridCol>
                <a:gridCol w="2160182">
                  <a:extLst>
                    <a:ext uri="{9D8B030D-6E8A-4147-A177-3AD203B41FA5}">
                      <a16:colId xmlns:a16="http://schemas.microsoft.com/office/drawing/2014/main" val="271326812"/>
                    </a:ext>
                  </a:extLst>
                </a:gridCol>
              </a:tblGrid>
              <a:tr h="1313473">
                <a:tc>
                  <a:txBody>
                    <a:bodyPr/>
                    <a:lstStyle/>
                    <a:p>
                      <a:pPr marL="0" marR="0" indent="0" algn="ctr">
                        <a:lnSpc>
                          <a:spcPts val="1400"/>
                        </a:lnSpc>
                        <a:spcBef>
                          <a:spcPts val="0"/>
                        </a:spcBef>
                        <a:spcAft>
                          <a:spcPts val="4220"/>
                        </a:spcAft>
                        <a:buFont typeface="Arial" panose="020B0604020202020204" pitchFamily="34" charset="0"/>
                        <a:buNone/>
                      </a:pPr>
                      <a:r>
                        <a:rPr lang="en-US" sz="900" spc="0" dirty="0">
                          <a:solidFill>
                            <a:srgbClr val="007265"/>
                          </a:solidFill>
                          <a:latin typeface="+mn-lt"/>
                        </a:rPr>
                        <a:t>Healthy </a:t>
                      </a:r>
                    </a:p>
                  </a:txBody>
                  <a:tcPr marL="0" marR="0" marT="0" marB="0" anchor="ctr">
                    <a:lnL w="12065" cmpd="sng">
                      <a:solidFill>
                        <a:srgbClr val="00675B"/>
                      </a:solidFill>
                      <a:prstDash val="solid"/>
                    </a:lnL>
                    <a:lnR w="12065" cmpd="sng">
                      <a:solidFill>
                        <a:srgbClr val="00675B"/>
                      </a:solidFill>
                      <a:prstDash val="solid"/>
                    </a:lnR>
                    <a:lnT w="12065" cmpd="sng">
                      <a:solidFill>
                        <a:srgbClr val="00675B"/>
                      </a:solidFill>
                      <a:prstDash val="solid"/>
                    </a:lnT>
                    <a:lnB w="12700" cap="flat" cmpd="sng" algn="ctr">
                      <a:solidFill>
                        <a:schemeClr val="tx1"/>
                      </a:solidFill>
                      <a:prstDash val="solid"/>
                      <a:round/>
                      <a:headEnd type="none" w="med" len="med"/>
                      <a:tailEnd type="none" w="med" len="med"/>
                    </a:lnB>
                  </a:tcPr>
                </a:tc>
                <a:tc rowSpan="2">
                  <a:txBody>
                    <a:bodyPr/>
                    <a:lstStyle/>
                    <a:p>
                      <a:pPr marL="273050" marR="0" indent="-171450" algn="l">
                        <a:lnSpc>
                          <a:spcPts val="1400"/>
                        </a:lnSpc>
                        <a:spcBef>
                          <a:spcPts val="0"/>
                        </a:spcBef>
                        <a:spcAft>
                          <a:spcPts val="0"/>
                        </a:spcAft>
                        <a:buFont typeface="Arial" panose="020B0604020202020204" pitchFamily="34" charset="0"/>
                        <a:buChar char="•"/>
                      </a:pPr>
                      <a:r>
                        <a:rPr lang="en-US" sz="900" spc="0" dirty="0">
                          <a:solidFill>
                            <a:srgbClr val="000000"/>
                          </a:solidFill>
                          <a:latin typeface="+mn-lt"/>
                        </a:rPr>
                        <a:t>Self-care using Healthier Together</a:t>
                      </a:r>
                    </a:p>
                    <a:p>
                      <a:pPr marL="273050" marR="0" indent="-171450" algn="l">
                        <a:lnSpc>
                          <a:spcPts val="1400"/>
                        </a:lnSpc>
                        <a:spcBef>
                          <a:spcPts val="0"/>
                        </a:spcBef>
                        <a:spcAft>
                          <a:spcPts val="0"/>
                        </a:spcAft>
                        <a:buFont typeface="Arial" panose="020B0604020202020204" pitchFamily="34" charset="0"/>
                        <a:buChar char="•"/>
                      </a:pPr>
                      <a:r>
                        <a:rPr lang="en-US" sz="900" spc="0" dirty="0">
                          <a:solidFill>
                            <a:srgbClr val="000000"/>
                          </a:solidFill>
                          <a:latin typeface="+mn-lt"/>
                        </a:rPr>
                        <a:t>Health visitors and early years support preventative education and proactive care</a:t>
                      </a:r>
                    </a:p>
                    <a:p>
                      <a:pPr marL="273050" marR="0" indent="-171450" algn="l">
                        <a:lnSpc>
                          <a:spcPts val="1400"/>
                        </a:lnSpc>
                        <a:spcBef>
                          <a:spcPts val="0"/>
                        </a:spcBef>
                        <a:spcAft>
                          <a:spcPts val="0"/>
                        </a:spcAft>
                        <a:buFont typeface="Arial" panose="020B0604020202020204" pitchFamily="34" charset="0"/>
                        <a:buChar char="•"/>
                      </a:pPr>
                      <a:r>
                        <a:rPr lang="en-US" sz="900" spc="0" dirty="0">
                          <a:solidFill>
                            <a:srgbClr val="000000"/>
                          </a:solidFill>
                          <a:latin typeface="+mn-lt"/>
                        </a:rPr>
                        <a:t>Public mental health initiatives</a:t>
                      </a:r>
                    </a:p>
                  </a:txBody>
                  <a:tcPr marL="0" marR="0" marT="0" marB="0">
                    <a:lnL w="12065" cmpd="sng">
                      <a:solidFill>
                        <a:srgbClr val="00675B"/>
                      </a:solidFill>
                      <a:prstDash val="solid"/>
                    </a:lnL>
                    <a:lnR w="0" cmpd="sng">
                      <a:noFill/>
                      <a:prstDash val="solid"/>
                    </a:lnR>
                    <a:lnT w="0" cmpd="sng">
                      <a:noFill/>
                      <a:prstDash val="solid"/>
                    </a:lnT>
                    <a:lnB w="0" cmpd="sng">
                      <a:noFill/>
                      <a:prstDash val="solid"/>
                    </a:lnB>
                  </a:tcPr>
                </a:tc>
                <a:tc rowSpan="2">
                  <a:txBody>
                    <a:bodyPr/>
                    <a:lstStyle/>
                    <a:p>
                      <a:pPr marL="354330" marR="0" indent="-171450" algn="l">
                        <a:lnSpc>
                          <a:spcPts val="1400"/>
                        </a:lnSpc>
                        <a:spcBef>
                          <a:spcPts val="0"/>
                        </a:spcBef>
                        <a:spcAft>
                          <a:spcPts val="0"/>
                        </a:spcAft>
                        <a:buFont typeface="Arial" panose="020B0604020202020204" pitchFamily="34" charset="0"/>
                        <a:buChar char="•"/>
                      </a:pPr>
                      <a:r>
                        <a:rPr lang="en-US" sz="900" spc="0" dirty="0">
                          <a:solidFill>
                            <a:srgbClr val="000000"/>
                          </a:solidFill>
                          <a:latin typeface="+mn-lt"/>
                        </a:rPr>
                        <a:t>NHS 111 and online </a:t>
                      </a:r>
                    </a:p>
                    <a:p>
                      <a:pPr marL="354330" marR="0" indent="-171450" algn="l">
                        <a:lnSpc>
                          <a:spcPts val="1400"/>
                        </a:lnSpc>
                        <a:spcBef>
                          <a:spcPts val="0"/>
                        </a:spcBef>
                        <a:spcAft>
                          <a:spcPts val="0"/>
                        </a:spcAft>
                        <a:buFont typeface="Arial" panose="020B0604020202020204" pitchFamily="34" charset="0"/>
                        <a:buChar char="•"/>
                      </a:pPr>
                      <a:r>
                        <a:rPr lang="en-US" sz="900" spc="0" dirty="0">
                          <a:solidFill>
                            <a:srgbClr val="000000"/>
                          </a:solidFill>
                          <a:latin typeface="+mn-lt"/>
                        </a:rPr>
                        <a:t>Embed multidisciplinary Clinical Assessment Service (CAS) within integrated NHS 111 (including </a:t>
                      </a:r>
                      <a:r>
                        <a:rPr lang="en-US" sz="900" spc="0" dirty="0" err="1">
                          <a:solidFill>
                            <a:srgbClr val="000000"/>
                          </a:solidFill>
                          <a:latin typeface="+mn-lt"/>
                        </a:rPr>
                        <a:t>paediatric</a:t>
                      </a:r>
                      <a:r>
                        <a:rPr lang="en-US" sz="900" spc="0" dirty="0">
                          <a:solidFill>
                            <a:srgbClr val="000000"/>
                          </a:solidFill>
                          <a:latin typeface="+mn-lt"/>
                        </a:rPr>
                        <a:t>)</a:t>
                      </a:r>
                    </a:p>
                    <a:p>
                      <a:pPr marL="354330" marR="0" indent="-171450" algn="l">
                        <a:lnSpc>
                          <a:spcPts val="1400"/>
                        </a:lnSpc>
                        <a:spcBef>
                          <a:spcPts val="0"/>
                        </a:spcBef>
                        <a:spcAft>
                          <a:spcPts val="6355"/>
                        </a:spcAft>
                        <a:buFont typeface="Arial" panose="020B0604020202020204" pitchFamily="34" charset="0"/>
                        <a:buChar char="•"/>
                      </a:pPr>
                      <a:r>
                        <a:rPr lang="en-US" sz="900" spc="0" dirty="0">
                          <a:solidFill>
                            <a:srgbClr val="000000"/>
                          </a:solidFill>
                          <a:latin typeface="+mn-lt"/>
                        </a:rPr>
                        <a:t>NHS Directory of Services</a:t>
                      </a:r>
                      <a:br>
                        <a:rPr lang="en-US" sz="900" spc="0" dirty="0">
                          <a:solidFill>
                            <a:srgbClr val="000000"/>
                          </a:solidFill>
                          <a:latin typeface="+mn-lt"/>
                        </a:rPr>
                      </a:br>
                      <a:r>
                        <a:rPr lang="en-US" sz="900" spc="0" dirty="0">
                          <a:solidFill>
                            <a:srgbClr val="000000"/>
                          </a:solidFill>
                          <a:latin typeface="+mn-lt"/>
                        </a:rPr>
                        <a:t>                                              </a:t>
                      </a: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358775" marR="0" indent="-179388" algn="l">
                        <a:lnSpc>
                          <a:spcPts val="1600"/>
                        </a:lnSpc>
                        <a:spcBef>
                          <a:spcPts val="0"/>
                        </a:spcBef>
                        <a:spcAft>
                          <a:spcPts val="0"/>
                        </a:spcAft>
                        <a:buFont typeface="Arial" panose="020B0604020202020204" pitchFamily="34" charset="0"/>
                        <a:buChar char="•"/>
                      </a:pPr>
                      <a:r>
                        <a:rPr lang="en-US" sz="900" spc="0" dirty="0">
                          <a:solidFill>
                            <a:srgbClr val="000000"/>
                          </a:solidFill>
                          <a:latin typeface="+mn-lt"/>
                        </a:rPr>
                        <a:t>Accessible same day primary care</a:t>
                      </a:r>
                    </a:p>
                    <a:p>
                      <a:pPr marL="358775" marR="0" indent="-179388" algn="l">
                        <a:lnSpc>
                          <a:spcPts val="1600"/>
                        </a:lnSpc>
                        <a:spcBef>
                          <a:spcPts val="0"/>
                        </a:spcBef>
                        <a:spcAft>
                          <a:spcPts val="0"/>
                        </a:spcAft>
                        <a:buFont typeface="Arial" panose="020B0604020202020204" pitchFamily="34" charset="0"/>
                        <a:buChar char="•"/>
                      </a:pPr>
                      <a:r>
                        <a:rPr lang="en-US" sz="900" spc="0" dirty="0">
                          <a:solidFill>
                            <a:srgbClr val="000000"/>
                          </a:solidFill>
                          <a:latin typeface="+mn-lt"/>
                        </a:rPr>
                        <a:t>Take ‘Pharmacy First’ approach, integrate and raise awareness of community pharmacy consultation service (CPCS)</a:t>
                      </a:r>
                    </a:p>
                    <a:p>
                      <a:pPr marL="358775" marR="0" indent="-179388" algn="l">
                        <a:lnSpc>
                          <a:spcPts val="1600"/>
                        </a:lnSpc>
                        <a:spcBef>
                          <a:spcPts val="0"/>
                        </a:spcBef>
                        <a:spcAft>
                          <a:spcPts val="0"/>
                        </a:spcAft>
                        <a:buFont typeface="Arial" panose="020B0604020202020204" pitchFamily="34" charset="0"/>
                        <a:buChar char="•"/>
                      </a:pPr>
                      <a:r>
                        <a:rPr lang="en-US" sz="900" spc="0" dirty="0">
                          <a:solidFill>
                            <a:srgbClr val="000000"/>
                          </a:solidFill>
                          <a:latin typeface="+mn-lt"/>
                        </a:rPr>
                        <a:t>Acute respiratory hubs </a:t>
                      </a:r>
                    </a:p>
                    <a:p>
                      <a:pPr marL="358775" marR="0" lvl="0" indent="-179388"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900" spc="0" dirty="0">
                          <a:solidFill>
                            <a:srgbClr val="000000"/>
                          </a:solidFill>
                          <a:latin typeface="+mn-lt"/>
                        </a:rPr>
                        <a:t>Reduce geographical (&amp; opening hours) variation in access to UTCs</a:t>
                      </a:r>
                    </a:p>
                    <a:p>
                      <a:pPr marL="533400" marR="0" indent="-171450" algn="l">
                        <a:lnSpc>
                          <a:spcPts val="1600"/>
                        </a:lnSpc>
                        <a:spcBef>
                          <a:spcPts val="0"/>
                        </a:spcBef>
                        <a:spcAft>
                          <a:spcPts val="0"/>
                        </a:spcAft>
                        <a:buFont typeface="Arial" panose="020B0604020202020204" pitchFamily="34" charset="0"/>
                        <a:buChar char="•"/>
                      </a:pPr>
                      <a:endParaRPr lang="en-US" sz="900" spc="0" dirty="0">
                        <a:solidFill>
                          <a:srgbClr val="000000"/>
                        </a:solidFill>
                        <a:latin typeface="+mn-lt"/>
                      </a:endParaRP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268288" marR="0" indent="-171450" algn="l">
                        <a:lnSpc>
                          <a:spcPts val="1500"/>
                        </a:lnSpc>
                        <a:spcBef>
                          <a:spcPts val="0"/>
                        </a:spcBef>
                        <a:spcAft>
                          <a:spcPts val="140"/>
                        </a:spcAft>
                        <a:buFont typeface="Arial" panose="020B0604020202020204" pitchFamily="34" charset="0"/>
                        <a:buChar char="•"/>
                      </a:pPr>
                      <a:r>
                        <a:rPr lang="en-US" sz="900" spc="0" dirty="0" err="1">
                          <a:solidFill>
                            <a:srgbClr val="000000"/>
                          </a:solidFill>
                          <a:latin typeface="+mn-lt"/>
                        </a:rPr>
                        <a:t>Paediatric</a:t>
                      </a:r>
                      <a:r>
                        <a:rPr lang="en-US" sz="900" spc="0" dirty="0">
                          <a:solidFill>
                            <a:srgbClr val="000000"/>
                          </a:solidFill>
                          <a:latin typeface="+mn-lt"/>
                        </a:rPr>
                        <a:t> Liaison Team</a:t>
                      </a:r>
                    </a:p>
                  </a:txBody>
                  <a:tcPr marL="0" marR="0" marT="0" marB="0">
                    <a:lnL w="0" cmpd="sng">
                      <a:noFill/>
                      <a:prstDash val="solid"/>
                    </a:lnL>
                    <a:lnR w="0" cmpd="sng">
                      <a:noFill/>
                      <a:prstDash val="solid"/>
                    </a:lnR>
                    <a:lnT w="0" cmpd="sng">
                      <a:noFill/>
                      <a:prstDash val="solid"/>
                    </a:lnT>
                    <a:lnB w="0" cmpd="sng">
                      <a:noFill/>
                      <a:prstDash val="solid"/>
                    </a:lnB>
                  </a:tcPr>
                </a:tc>
                <a:tc rowSpan="2">
                  <a:txBody>
                    <a:bodyPr/>
                    <a:lstStyle/>
                    <a:p>
                      <a:pPr marL="365760" marR="0" indent="0" algn="l">
                        <a:lnSpc>
                          <a:spcPts val="1500"/>
                        </a:lnSpc>
                        <a:spcBef>
                          <a:spcPts val="0"/>
                        </a:spcBef>
                        <a:spcAft>
                          <a:spcPts val="140"/>
                        </a:spcAft>
                        <a:buFont typeface="Arial" panose="020B0604020202020204" pitchFamily="34" charset="0"/>
                        <a:buNone/>
                      </a:pPr>
                      <a:endParaRPr lang="en-US" sz="900" spc="0" dirty="0">
                        <a:solidFill>
                          <a:srgbClr val="000000"/>
                        </a:solidFill>
                        <a:latin typeface="+mn-lt"/>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535687">
                <a:tc>
                  <a:txBody>
                    <a:bodyPr/>
                    <a:lstStyle/>
                    <a:p>
                      <a:pPr marL="0" marR="0" indent="0" algn="ctr">
                        <a:lnSpc>
                          <a:spcPts val="1400"/>
                        </a:lnSpc>
                        <a:spcBef>
                          <a:spcPts val="0"/>
                        </a:spcBef>
                        <a:spcAft>
                          <a:spcPts val="4220"/>
                        </a:spcAft>
                        <a:buFont typeface="Arial" panose="020B0604020202020204" pitchFamily="34" charset="0"/>
                        <a:buNone/>
                      </a:pPr>
                      <a:endParaRPr lang="en-US" sz="900" spc="0" dirty="0">
                        <a:solidFill>
                          <a:srgbClr val="007265"/>
                        </a:solidFill>
                        <a:latin typeface="+mn-lt"/>
                      </a:endParaRPr>
                    </a:p>
                  </a:txBody>
                  <a:tcPr marL="0" marR="0" marT="0" marB="0" anchor="ctr">
                    <a:lnL w="12065" cap="flat" cmpd="sng" algn="ctr">
                      <a:noFill/>
                      <a:prstDash val="solid"/>
                      <a:round/>
                      <a:headEnd type="none" w="med" len="med"/>
                      <a:tailEnd type="none" w="med" len="med"/>
                    </a:lnL>
                    <a:lnR w="1206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065"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69811156"/>
                  </a:ext>
                </a:extLst>
              </a:tr>
            </a:tbl>
          </a:graphicData>
        </a:graphic>
      </p:graphicFrame>
      <p:graphicFrame>
        <p:nvGraphicFramePr>
          <p:cNvPr id="6" name="Table 5"/>
          <p:cNvGraphicFramePr>
            <a:graphicFrameLocks noGrp="1"/>
          </p:cNvGraphicFramePr>
          <p:nvPr/>
        </p:nvGraphicFramePr>
        <p:xfrm>
          <a:off x="258767" y="3376543"/>
          <a:ext cx="9687257" cy="1160463"/>
        </p:xfrm>
        <a:graphic>
          <a:graphicData uri="http://schemas.openxmlformats.org/drawingml/2006/table">
            <a:tbl>
              <a:tblPr/>
              <a:tblGrid>
                <a:gridCol w="915413">
                  <a:extLst>
                    <a:ext uri="{9D8B030D-6E8A-4147-A177-3AD203B41FA5}">
                      <a16:colId xmlns:a16="http://schemas.microsoft.com/office/drawing/2014/main" val="20000"/>
                    </a:ext>
                  </a:extLst>
                </a:gridCol>
                <a:gridCol w="2094466">
                  <a:extLst>
                    <a:ext uri="{9D8B030D-6E8A-4147-A177-3AD203B41FA5}">
                      <a16:colId xmlns:a16="http://schemas.microsoft.com/office/drawing/2014/main" val="20001"/>
                    </a:ext>
                  </a:extLst>
                </a:gridCol>
                <a:gridCol w="2207040">
                  <a:extLst>
                    <a:ext uri="{9D8B030D-6E8A-4147-A177-3AD203B41FA5}">
                      <a16:colId xmlns:a16="http://schemas.microsoft.com/office/drawing/2014/main" val="20002"/>
                    </a:ext>
                  </a:extLst>
                </a:gridCol>
                <a:gridCol w="2149915">
                  <a:extLst>
                    <a:ext uri="{9D8B030D-6E8A-4147-A177-3AD203B41FA5}">
                      <a16:colId xmlns:a16="http://schemas.microsoft.com/office/drawing/2014/main" val="20003"/>
                    </a:ext>
                  </a:extLst>
                </a:gridCol>
                <a:gridCol w="2320423">
                  <a:extLst>
                    <a:ext uri="{9D8B030D-6E8A-4147-A177-3AD203B41FA5}">
                      <a16:colId xmlns:a16="http://schemas.microsoft.com/office/drawing/2014/main" val="20004"/>
                    </a:ext>
                  </a:extLst>
                </a:gridCol>
              </a:tblGrid>
              <a:tr h="1132949">
                <a:tc>
                  <a:txBody>
                    <a:bodyPr/>
                    <a:lstStyle/>
                    <a:p>
                      <a:pPr marL="0" marR="0" indent="0" algn="ctr">
                        <a:lnSpc>
                          <a:spcPts val="1400"/>
                        </a:lnSpc>
                        <a:spcBef>
                          <a:spcPts val="0"/>
                        </a:spcBef>
                        <a:spcAft>
                          <a:spcPts val="0"/>
                        </a:spcAft>
                      </a:pPr>
                      <a:endParaRPr lang="en-US" sz="900" spc="0" dirty="0">
                        <a:solidFill>
                          <a:srgbClr val="007265"/>
                        </a:solidFill>
                        <a:latin typeface="+mn-lt"/>
                      </a:endParaRPr>
                    </a:p>
                    <a:p>
                      <a:pPr marL="0" marR="0" indent="0" algn="ctr">
                        <a:lnSpc>
                          <a:spcPts val="1400"/>
                        </a:lnSpc>
                        <a:spcBef>
                          <a:spcPts val="0"/>
                        </a:spcBef>
                        <a:spcAft>
                          <a:spcPts val="0"/>
                        </a:spcAft>
                      </a:pPr>
                      <a:r>
                        <a:rPr lang="en-US" sz="900" spc="0" dirty="0">
                          <a:solidFill>
                            <a:srgbClr val="007265"/>
                          </a:solidFill>
                          <a:latin typeface="+mn-lt"/>
                        </a:rPr>
                        <a:t>Living will </a:t>
                      </a:r>
                      <a:br>
                        <a:rPr sz="900" dirty="0">
                          <a:latin typeface="+mn-lt"/>
                        </a:rPr>
                      </a:br>
                      <a:r>
                        <a:rPr lang="en-US" sz="900" spc="0" dirty="0">
                          <a:solidFill>
                            <a:srgbClr val="007265"/>
                          </a:solidFill>
                          <a:latin typeface="+mn-lt"/>
                        </a:rPr>
                        <a:t>illness </a:t>
                      </a:r>
                    </a:p>
                    <a:p>
                      <a:pPr marL="0" marR="0" indent="0" algn="ctr">
                        <a:lnSpc>
                          <a:spcPts val="1500"/>
                        </a:lnSpc>
                        <a:spcBef>
                          <a:spcPts val="605"/>
                        </a:spcBef>
                        <a:spcAft>
                          <a:spcPts val="0"/>
                        </a:spcAft>
                      </a:pPr>
                      <a:r>
                        <a:rPr lang="en-US" sz="900" spc="0" dirty="0">
                          <a:solidFill>
                            <a:srgbClr val="007265"/>
                          </a:solidFill>
                          <a:latin typeface="+mn-lt"/>
                        </a:rPr>
                        <a:t>Lower </a:t>
                      </a:r>
                      <a:br>
                        <a:rPr sz="900" dirty="0">
                          <a:latin typeface="+mn-lt"/>
                        </a:rPr>
                      </a:br>
                      <a:r>
                        <a:rPr lang="en-US" sz="900" u="none" spc="0" dirty="0">
                          <a:solidFill>
                            <a:srgbClr val="007265"/>
                          </a:solidFill>
                          <a:latin typeface="+mn-lt"/>
                        </a:rPr>
                        <a:t>Complexity</a:t>
                      </a:r>
                      <a:r>
                        <a:rPr lang="en-US" sz="900" u="sng" spc="0" dirty="0">
                          <a:solidFill>
                            <a:srgbClr val="007265"/>
                          </a:solidFill>
                          <a:latin typeface="+mn-lt"/>
                        </a:rPr>
                        <a:t> </a:t>
                      </a:r>
                      <a:r>
                        <a:rPr lang="en-US" sz="900" spc="0" dirty="0">
                          <a:solidFill>
                            <a:srgbClr val="007265"/>
                          </a:solidFill>
                          <a:latin typeface="+mn-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54000" marR="0" indent="-171450" algn="l">
                        <a:lnSpc>
                          <a:spcPts val="1400"/>
                        </a:lnSpc>
                        <a:spcBef>
                          <a:spcPts val="0"/>
                        </a:spcBef>
                        <a:spcAft>
                          <a:spcPts val="0"/>
                        </a:spcAft>
                        <a:buFont typeface="Arial" panose="020B0604020202020204" pitchFamily="34" charset="0"/>
                        <a:buChar char="•"/>
                      </a:pPr>
                      <a:r>
                        <a:rPr lang="en-US" sz="900" spc="0" dirty="0">
                          <a:solidFill>
                            <a:srgbClr val="000000"/>
                          </a:solidFill>
                          <a:latin typeface="Calibri" panose="02020603050405020304" pitchFamily="2"/>
                        </a:rPr>
                        <a:t>Primary &amp; secondary prevention of long-term conditions</a:t>
                      </a:r>
                    </a:p>
                    <a:p>
                      <a:pPr marL="254000" marR="0" indent="-171450" algn="l">
                        <a:lnSpc>
                          <a:spcPts val="1600"/>
                        </a:lnSpc>
                        <a:spcBef>
                          <a:spcPts val="0"/>
                        </a:spcBef>
                        <a:spcAft>
                          <a:spcPts val="0"/>
                        </a:spcAft>
                        <a:buFont typeface="Arial" panose="020B0604020202020204" pitchFamily="34" charset="0"/>
                        <a:buChar char="•"/>
                      </a:pPr>
                      <a:r>
                        <a:rPr lang="en-US" sz="900" spc="0" dirty="0">
                          <a:solidFill>
                            <a:srgbClr val="000000"/>
                          </a:solidFill>
                          <a:latin typeface="Calibri" panose="02020603050405020304" pitchFamily="2"/>
                        </a:rPr>
                        <a:t>Improved disease detection &amp; staging   </a:t>
                      </a:r>
                    </a:p>
                    <a:p>
                      <a:pPr marL="254000" marR="0" indent="-171450" algn="l">
                        <a:lnSpc>
                          <a:spcPts val="1600"/>
                        </a:lnSpc>
                        <a:spcBef>
                          <a:spcPts val="0"/>
                        </a:spcBef>
                        <a:spcAft>
                          <a:spcPts val="115"/>
                        </a:spcAft>
                        <a:buFont typeface="Arial" panose="020B0604020202020204" pitchFamily="34" charset="0"/>
                        <a:buChar char="•"/>
                      </a:pPr>
                      <a:r>
                        <a:rPr lang="en-US" sz="900" spc="0" dirty="0">
                          <a:solidFill>
                            <a:srgbClr val="000000"/>
                          </a:solidFill>
                          <a:latin typeface="Calibri" panose="02020603050405020304" pitchFamily="2"/>
                        </a:rPr>
                        <a:t>Improve ability to self-mange </a:t>
                      </a:r>
                    </a:p>
                    <a:p>
                      <a:pPr marL="254000" marR="0" indent="-171450" algn="l">
                        <a:lnSpc>
                          <a:spcPts val="1600"/>
                        </a:lnSpc>
                        <a:spcBef>
                          <a:spcPts val="0"/>
                        </a:spcBef>
                        <a:spcAft>
                          <a:spcPts val="115"/>
                        </a:spcAft>
                        <a:buFont typeface="Arial" panose="020B0604020202020204" pitchFamily="34" charset="0"/>
                        <a:buChar char="•"/>
                      </a:pPr>
                      <a:r>
                        <a:rPr lang="en-US" sz="900" spc="0" dirty="0">
                          <a:solidFill>
                            <a:srgbClr val="000000"/>
                          </a:solidFill>
                          <a:latin typeface="Calibri" panose="02020603050405020304" pitchFamily="2"/>
                        </a:rPr>
                        <a:t>Personalised care plans allow direct referral to specialist</a:t>
                      </a:r>
                    </a:p>
                  </a:txBody>
                  <a:tcPr marL="0" marR="0" marT="0" marB="0">
                    <a:lnL w="12700" cap="flat" cmpd="sng" algn="ctr">
                      <a:solidFill>
                        <a:schemeClr val="tx1"/>
                      </a:solidFill>
                      <a:prstDash val="solid"/>
                      <a:round/>
                      <a:headEnd type="none" w="med" len="med"/>
                      <a:tailEnd type="none" w="med" len="med"/>
                    </a:lnL>
                    <a:lnR w="0" cmpd="sng">
                      <a:noFill/>
                      <a:prstDash val="solid"/>
                    </a:lnR>
                    <a:lnT w="0" cmpd="sng">
                      <a:noFill/>
                      <a:prstDash val="solid"/>
                    </a:lnT>
                    <a:lnB w="0" cmpd="sng">
                      <a:noFill/>
                      <a:prstDash val="solid"/>
                    </a:lnB>
                  </a:tcPr>
                </a:tc>
                <a:tc>
                  <a:txBody>
                    <a:bodyPr/>
                    <a:lstStyle/>
                    <a:p>
                      <a:pPr marL="354330" marR="0" indent="-171450" algn="l">
                        <a:lnSpc>
                          <a:spcPts val="1200"/>
                        </a:lnSpc>
                        <a:spcBef>
                          <a:spcPts val="0"/>
                        </a:spcBef>
                        <a:spcAft>
                          <a:spcPts val="0"/>
                        </a:spcAft>
                        <a:buFont typeface="Arial" panose="020B0604020202020204" pitchFamily="34" charset="0"/>
                        <a:buChar char="•"/>
                      </a:pPr>
                      <a:r>
                        <a:rPr lang="en-US" sz="900" spc="0" dirty="0">
                          <a:solidFill>
                            <a:srgbClr val="000000"/>
                          </a:solidFill>
                          <a:latin typeface="Calibri" panose="02020603050405020304" pitchFamily="2"/>
                        </a:rPr>
                        <a:t>Single point of access 24/7 to mental health support via NHS 111</a:t>
                      </a:r>
                    </a:p>
                    <a:p>
                      <a:pPr marL="354330" marR="0" indent="-171450" algn="l">
                        <a:lnSpc>
                          <a:spcPts val="1200"/>
                        </a:lnSpc>
                        <a:spcBef>
                          <a:spcPts val="0"/>
                        </a:spcBef>
                        <a:spcAft>
                          <a:spcPts val="0"/>
                        </a:spcAft>
                        <a:buFont typeface="Arial" panose="020B0604020202020204" pitchFamily="34" charset="0"/>
                        <a:buChar char="•"/>
                      </a:pPr>
                      <a:r>
                        <a:rPr lang="en-US" sz="900" spc="0" dirty="0">
                          <a:solidFill>
                            <a:srgbClr val="000000"/>
                          </a:solidFill>
                          <a:latin typeface="Calibri" panose="02020603050405020304" pitchFamily="2"/>
                        </a:rPr>
                        <a:t>Same day access including self-referral to IAPT</a:t>
                      </a:r>
                    </a:p>
                    <a:p>
                      <a:pPr marL="354330" marR="0" indent="-171450" algn="l">
                        <a:lnSpc>
                          <a:spcPts val="1200"/>
                        </a:lnSpc>
                        <a:spcBef>
                          <a:spcPts val="0"/>
                        </a:spcBef>
                        <a:spcAft>
                          <a:spcPts val="0"/>
                        </a:spcAft>
                        <a:buFont typeface="Arial" panose="020B0604020202020204" pitchFamily="34" charset="0"/>
                        <a:buChar char="•"/>
                      </a:pPr>
                      <a:r>
                        <a:rPr lang="en-US" sz="900" spc="0" dirty="0">
                          <a:solidFill>
                            <a:srgbClr val="000000"/>
                          </a:solidFill>
                          <a:latin typeface="Calibri" panose="02020603050405020304" pitchFamily="2"/>
                        </a:rPr>
                        <a:t>Unscheduled Care Hub (clinical assessment of C3-5 calls)</a:t>
                      </a:r>
                    </a:p>
                    <a:p>
                      <a:pPr marL="354330" marR="0" indent="-171450" algn="l">
                        <a:lnSpc>
                          <a:spcPts val="1200"/>
                        </a:lnSpc>
                        <a:spcBef>
                          <a:spcPts val="0"/>
                        </a:spcBef>
                        <a:spcAft>
                          <a:spcPts val="0"/>
                        </a:spcAft>
                        <a:buFont typeface="Arial" panose="020B0604020202020204" pitchFamily="34" charset="0"/>
                        <a:buChar char="•"/>
                      </a:pPr>
                      <a:r>
                        <a:rPr lang="en-US" sz="900" spc="0" dirty="0">
                          <a:solidFill>
                            <a:srgbClr val="000000"/>
                          </a:solidFill>
                          <a:latin typeface="Calibri" panose="02020603050405020304" pitchFamily="2"/>
                        </a:rPr>
                        <a:t>Mental health ambulance response</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358775" marR="0" lvl="0" indent="-179388" algn="l" defTabSz="914400" rtl="0" eaLnBrk="1" fontAlgn="auto" latinLnBrk="0" hangingPunct="1">
                        <a:lnSpc>
                          <a:spcPts val="1400"/>
                        </a:lnSpc>
                        <a:spcBef>
                          <a:spcPts val="0"/>
                        </a:spcBef>
                        <a:spcAft>
                          <a:spcPts val="0"/>
                        </a:spcAft>
                        <a:buClrTx/>
                        <a:buSzTx/>
                        <a:buFont typeface="Arial" panose="020B0604020202020204" pitchFamily="34" charset="0"/>
                        <a:buChar char="•"/>
                        <a:tabLst>
                          <a:tab pos="442913" algn="l"/>
                        </a:tabLst>
                        <a:defRPr/>
                      </a:pPr>
                      <a:r>
                        <a:rPr lang="en-US" sz="900" spc="0" dirty="0">
                          <a:solidFill>
                            <a:srgbClr val="000000"/>
                          </a:solidFill>
                          <a:latin typeface="Calibri" panose="02020603050405020304" pitchFamily="2"/>
                        </a:rPr>
                        <a:t>Crisis cafes, sanctuaries, safe havens</a:t>
                      </a:r>
                    </a:p>
                    <a:p>
                      <a:pPr marL="358775" marR="0" lvl="0" indent="-179388" algn="l" defTabSz="914400" rtl="0" eaLnBrk="1" fontAlgn="auto" latinLnBrk="0" hangingPunct="1">
                        <a:lnSpc>
                          <a:spcPts val="1400"/>
                        </a:lnSpc>
                        <a:spcBef>
                          <a:spcPts val="0"/>
                        </a:spcBef>
                        <a:spcAft>
                          <a:spcPts val="0"/>
                        </a:spcAft>
                        <a:buClrTx/>
                        <a:buSzTx/>
                        <a:buFont typeface="Arial" panose="020B0604020202020204" pitchFamily="34" charset="0"/>
                        <a:buChar char="•"/>
                        <a:tabLst>
                          <a:tab pos="442913" algn="l"/>
                        </a:tabLst>
                        <a:defRPr/>
                      </a:pPr>
                      <a:r>
                        <a:rPr lang="en-US" sz="900" spc="0" dirty="0">
                          <a:solidFill>
                            <a:srgbClr val="000000"/>
                          </a:solidFill>
                          <a:latin typeface="Calibri" panose="02020603050405020304" pitchFamily="2"/>
                        </a:rPr>
                        <a:t>Mental health liaison service meeting ‘core 24’ standard</a:t>
                      </a:r>
                    </a:p>
                    <a:p>
                      <a:pPr marL="358775" marR="0" lvl="0" indent="-179388" algn="l" defTabSz="914400" rtl="0" eaLnBrk="1" fontAlgn="auto" latinLnBrk="0" hangingPunct="1">
                        <a:lnSpc>
                          <a:spcPts val="1400"/>
                        </a:lnSpc>
                        <a:spcBef>
                          <a:spcPts val="0"/>
                        </a:spcBef>
                        <a:spcAft>
                          <a:spcPts val="0"/>
                        </a:spcAft>
                        <a:buClrTx/>
                        <a:buSzTx/>
                        <a:buFont typeface="Arial" panose="020B0604020202020204" pitchFamily="34" charset="0"/>
                        <a:buChar char="•"/>
                        <a:tabLst>
                          <a:tab pos="442913" algn="l"/>
                        </a:tabLst>
                        <a:defRPr/>
                      </a:pPr>
                      <a:r>
                        <a:rPr lang="en-US" sz="900" spc="0" dirty="0">
                          <a:solidFill>
                            <a:srgbClr val="000000"/>
                          </a:solidFill>
                          <a:latin typeface="Calibri" panose="02020603050405020304" pitchFamily="2"/>
                        </a:rPr>
                        <a:t>Enhance Same Day Emergency Care (SDEC) hours, virtual ward (community detox pathway)</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491490" marR="0" indent="-171450" algn="l">
                        <a:lnSpc>
                          <a:spcPts val="1400"/>
                        </a:lnSpc>
                        <a:spcBef>
                          <a:spcPts val="0"/>
                        </a:spcBef>
                        <a:spcAft>
                          <a:spcPts val="0"/>
                        </a:spcAft>
                        <a:buFont typeface="Arial" panose="020B0604020202020204" pitchFamily="34" charset="0"/>
                        <a:buChar char="•"/>
                      </a:pPr>
                      <a:r>
                        <a:rPr lang="en-US" sz="900" spc="0" dirty="0">
                          <a:solidFill>
                            <a:srgbClr val="000000"/>
                          </a:solidFill>
                          <a:latin typeface="Calibri" panose="02020603050405020304" pitchFamily="2"/>
                        </a:rPr>
                        <a:t>Social prescribing and community navigators </a:t>
                      </a:r>
                    </a:p>
                    <a:p>
                      <a:pPr marL="491490" marR="0" indent="-171450" algn="l">
                        <a:lnSpc>
                          <a:spcPts val="1400"/>
                        </a:lnSpc>
                        <a:spcBef>
                          <a:spcPts val="0"/>
                        </a:spcBef>
                        <a:spcAft>
                          <a:spcPts val="0"/>
                        </a:spcAft>
                        <a:buFont typeface="Arial" panose="020B0604020202020204" pitchFamily="34" charset="0"/>
                        <a:buChar char="•"/>
                      </a:pPr>
                      <a:r>
                        <a:rPr lang="en-US" sz="900" spc="0" dirty="0">
                          <a:solidFill>
                            <a:srgbClr val="000000"/>
                          </a:solidFill>
                          <a:latin typeface="Calibri" panose="02020603050405020304" pitchFamily="2"/>
                        </a:rPr>
                        <a:t>High Intensity User </a:t>
                      </a:r>
                      <a:r>
                        <a:rPr lang="en-US" sz="900" spc="0" dirty="0" err="1">
                          <a:solidFill>
                            <a:srgbClr val="000000"/>
                          </a:solidFill>
                          <a:latin typeface="Calibri" panose="02020603050405020304" pitchFamily="2"/>
                        </a:rPr>
                        <a:t>programme</a:t>
                      </a:r>
                      <a:endParaRPr lang="en-US" sz="900" spc="0" dirty="0">
                        <a:solidFill>
                          <a:srgbClr val="000000"/>
                        </a:solidFill>
                        <a:latin typeface="Calibri" panose="02020603050405020304" pitchFamily="2"/>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9" name="Text Placeholder 8"/>
          <p:cNvSpPr>
            <a:spLocks noGrp="1"/>
          </p:cNvSpPr>
          <p:nvPr>
            <p:ph type="body" idx="10"/>
          </p:nvPr>
        </p:nvSpPr>
        <p:spPr>
          <a:xfrm>
            <a:off x="1654380" y="1266398"/>
            <a:ext cx="1423299" cy="592936"/>
          </a:xfrm>
          <a:prstGeom prst="rect">
            <a:avLst/>
          </a:prstGeom>
          <a:noFill/>
          <a:ln w="0" cmpd="sng">
            <a:noFill/>
            <a:prstDash val="solid"/>
          </a:ln>
        </p:spPr>
        <p:txBody>
          <a:bodyPr vert="horz" lIns="0" tIns="8253" rIns="0" bIns="0" rtlCol="0" anchor="t">
            <a:normAutofit/>
          </a:bodyPr>
          <a:lstStyle/>
          <a:p>
            <a:pPr marL="0" algn="ctr">
              <a:lnSpc>
                <a:spcPts val="1500"/>
              </a:lnSpc>
              <a:buNone/>
            </a:pPr>
            <a:r>
              <a:rPr lang="en-US" spc="-20" dirty="0">
                <a:solidFill>
                  <a:srgbClr val="FFFFFF"/>
                </a:solidFill>
                <a:latin typeface="Calibri" panose="02020603050405020304" pitchFamily="2"/>
              </a:rPr>
              <a:t>Prevention and </a:t>
            </a:r>
            <a:br>
              <a:rPr dirty="0"/>
            </a:br>
            <a:r>
              <a:rPr lang="en-US" spc="-20" dirty="0">
                <a:solidFill>
                  <a:srgbClr val="FFFFFF"/>
                </a:solidFill>
                <a:latin typeface="Calibri" panose="02020603050405020304" pitchFamily="2"/>
              </a:rPr>
              <a:t>proactive models of </a:t>
            </a:r>
            <a:br>
              <a:rPr dirty="0"/>
            </a:br>
            <a:r>
              <a:rPr lang="en-US" spc="-20" dirty="0">
                <a:solidFill>
                  <a:srgbClr val="FFFFFF"/>
                </a:solidFill>
                <a:latin typeface="Calibri" panose="02020603050405020304" pitchFamily="2"/>
              </a:rPr>
              <a:t>care </a:t>
            </a:r>
          </a:p>
        </p:txBody>
      </p:sp>
      <p:sp>
        <p:nvSpPr>
          <p:cNvPr id="10" name="Text Placeholder 9"/>
          <p:cNvSpPr>
            <a:spLocks noGrp="1"/>
          </p:cNvSpPr>
          <p:nvPr>
            <p:ph type="body" idx="10"/>
          </p:nvPr>
        </p:nvSpPr>
        <p:spPr>
          <a:xfrm>
            <a:off x="3854717" y="1427328"/>
            <a:ext cx="3495400" cy="206321"/>
          </a:xfrm>
          <a:prstGeom prst="rect">
            <a:avLst/>
          </a:prstGeom>
          <a:noFill/>
          <a:ln w="0" cmpd="sng">
            <a:noFill/>
            <a:prstDash val="solid"/>
          </a:ln>
        </p:spPr>
        <p:txBody>
          <a:bodyPr vert="horz" lIns="0" tIns="20950" rIns="0" bIns="0" rtlCol="0" anchor="t">
            <a:normAutofit/>
          </a:bodyPr>
          <a:lstStyle/>
          <a:p>
            <a:pPr marL="0">
              <a:lnSpc>
                <a:spcPts val="1400"/>
              </a:lnSpc>
              <a:spcAft>
                <a:spcPts val="20"/>
              </a:spcAft>
              <a:buNone/>
              <a:tabLst>
                <a:tab pos="3519384" algn="r"/>
              </a:tabLst>
            </a:pPr>
            <a:r>
              <a:rPr lang="en-US" dirty="0">
                <a:solidFill>
                  <a:srgbClr val="FFFFFF"/>
                </a:solidFill>
                <a:latin typeface="Calibri" panose="02020603050405020304" pitchFamily="2"/>
              </a:rPr>
              <a:t>Rapid response</a:t>
            </a:r>
          </a:p>
        </p:txBody>
      </p:sp>
      <p:sp>
        <p:nvSpPr>
          <p:cNvPr id="11" name="Text Placeholder 10"/>
          <p:cNvSpPr>
            <a:spLocks noGrp="1"/>
          </p:cNvSpPr>
          <p:nvPr>
            <p:ph type="body" idx="10"/>
          </p:nvPr>
        </p:nvSpPr>
        <p:spPr>
          <a:xfrm>
            <a:off x="7978050" y="1356459"/>
            <a:ext cx="1358546" cy="596110"/>
          </a:xfrm>
          <a:prstGeom prst="rect">
            <a:avLst/>
          </a:prstGeom>
          <a:noFill/>
          <a:ln w="0" cmpd="sng">
            <a:noFill/>
            <a:prstDash val="solid"/>
          </a:ln>
        </p:spPr>
        <p:txBody>
          <a:bodyPr vert="horz" lIns="0" tIns="8253" rIns="0" bIns="0" rtlCol="0" anchor="t">
            <a:normAutofit/>
          </a:bodyPr>
          <a:lstStyle/>
          <a:p>
            <a:pPr marL="0" algn="ctr">
              <a:lnSpc>
                <a:spcPts val="1500"/>
              </a:lnSpc>
              <a:buNone/>
            </a:pPr>
            <a:r>
              <a:rPr lang="en-GB" spc="-15" dirty="0">
                <a:solidFill>
                  <a:srgbClr val="FFFFFF"/>
                </a:solidFill>
                <a:latin typeface="Calibri" panose="02020603050405020304" pitchFamily="2"/>
              </a:rPr>
              <a:t>Reduce avoidable admissions</a:t>
            </a:r>
          </a:p>
        </p:txBody>
      </p:sp>
      <p:sp>
        <p:nvSpPr>
          <p:cNvPr id="12" name="Text Placeholder 11"/>
          <p:cNvSpPr>
            <a:spLocks noGrp="1"/>
          </p:cNvSpPr>
          <p:nvPr>
            <p:ph type="body" idx="10"/>
          </p:nvPr>
        </p:nvSpPr>
        <p:spPr>
          <a:xfrm>
            <a:off x="9797899" y="1266454"/>
            <a:ext cx="1781982" cy="447067"/>
          </a:xfrm>
          <a:prstGeom prst="rect">
            <a:avLst/>
          </a:prstGeom>
          <a:noFill/>
          <a:ln w="0" cmpd="sng">
            <a:noFill/>
            <a:prstDash val="solid"/>
          </a:ln>
        </p:spPr>
        <p:txBody>
          <a:bodyPr vert="horz" lIns="0" tIns="8253" rIns="0" bIns="0" rtlCol="0" anchor="t">
            <a:noAutofit/>
          </a:bodyPr>
          <a:lstStyle/>
          <a:p>
            <a:pPr marL="228531" algn="ctr">
              <a:lnSpc>
                <a:spcPts val="1500"/>
              </a:lnSpc>
              <a:spcAft>
                <a:spcPts val="20"/>
              </a:spcAft>
              <a:buNone/>
            </a:pPr>
            <a:r>
              <a:rPr lang="en-US" spc="-20" dirty="0">
                <a:solidFill>
                  <a:srgbClr val="FFFFFF"/>
                </a:solidFill>
                <a:latin typeface="Calibri" panose="02020603050405020304" pitchFamily="2"/>
              </a:rPr>
              <a:t>Early supported, safe and effective discharge</a:t>
            </a:r>
          </a:p>
        </p:txBody>
      </p:sp>
      <p:sp>
        <p:nvSpPr>
          <p:cNvPr id="13" name="Text Placeholder 12"/>
          <p:cNvSpPr>
            <a:spLocks noGrp="1"/>
          </p:cNvSpPr>
          <p:nvPr>
            <p:ph type="body" idx="10"/>
          </p:nvPr>
        </p:nvSpPr>
        <p:spPr>
          <a:xfrm>
            <a:off x="253258" y="4630719"/>
            <a:ext cx="911548" cy="1699485"/>
          </a:xfrm>
          <a:prstGeom prst="rect">
            <a:avLst/>
          </a:prstGeom>
          <a:noFill/>
          <a:ln w="12065" cmpd="sng">
            <a:solidFill>
              <a:srgbClr val="00675B"/>
            </a:solidFill>
            <a:prstDash val="solid"/>
          </a:ln>
        </p:spPr>
        <p:txBody>
          <a:bodyPr vert="horz" lIns="0" tIns="134585" rIns="0" bIns="0" rtlCol="0" anchor="t">
            <a:normAutofit/>
          </a:bodyPr>
          <a:lstStyle/>
          <a:p>
            <a:pPr marL="0" algn="ctr">
              <a:lnSpc>
                <a:spcPts val="1500"/>
              </a:lnSpc>
              <a:buNone/>
            </a:pPr>
            <a:r>
              <a:rPr lang="en-US" sz="900" dirty="0">
                <a:solidFill>
                  <a:srgbClr val="007265"/>
                </a:solidFill>
                <a:latin typeface="+mn-lt"/>
              </a:rPr>
              <a:t>Advanced </a:t>
            </a:r>
            <a:br>
              <a:rPr sz="900" dirty="0">
                <a:latin typeface="+mn-lt"/>
              </a:rPr>
            </a:br>
            <a:r>
              <a:rPr lang="en-US" sz="900" dirty="0">
                <a:solidFill>
                  <a:srgbClr val="007265"/>
                </a:solidFill>
                <a:latin typeface="+mn-lt"/>
              </a:rPr>
              <a:t>disease &amp; </a:t>
            </a:r>
            <a:br>
              <a:rPr sz="900" dirty="0">
                <a:latin typeface="+mn-lt"/>
              </a:rPr>
            </a:br>
            <a:r>
              <a:rPr lang="en-US" sz="900" dirty="0">
                <a:solidFill>
                  <a:srgbClr val="007265"/>
                </a:solidFill>
                <a:latin typeface="+mn-lt"/>
              </a:rPr>
              <a:t>complexity </a:t>
            </a:r>
          </a:p>
          <a:p>
            <a:pPr marL="0" algn="ctr">
              <a:lnSpc>
                <a:spcPts val="1500"/>
              </a:lnSpc>
              <a:spcBef>
                <a:spcPts val="600"/>
              </a:spcBef>
              <a:spcAft>
                <a:spcPts val="1245"/>
              </a:spcAft>
              <a:buNone/>
            </a:pPr>
            <a:r>
              <a:rPr lang="en-US" sz="900" dirty="0">
                <a:solidFill>
                  <a:srgbClr val="007265"/>
                </a:solidFill>
                <a:latin typeface="+mn-lt"/>
              </a:rPr>
              <a:t>End of life, </a:t>
            </a:r>
            <a:br>
              <a:rPr sz="900" dirty="0">
                <a:latin typeface="+mn-lt"/>
              </a:rPr>
            </a:br>
            <a:r>
              <a:rPr lang="en-US" sz="900" dirty="0">
                <a:solidFill>
                  <a:srgbClr val="007265"/>
                </a:solidFill>
                <a:latin typeface="+mn-lt"/>
              </a:rPr>
              <a:t>frailty and </a:t>
            </a:r>
            <a:br>
              <a:rPr sz="900" dirty="0">
                <a:latin typeface="+mn-lt"/>
              </a:rPr>
            </a:br>
            <a:r>
              <a:rPr lang="en-US" sz="900" dirty="0">
                <a:solidFill>
                  <a:srgbClr val="007265"/>
                </a:solidFill>
                <a:latin typeface="+mn-lt"/>
              </a:rPr>
              <a:t>dementia </a:t>
            </a:r>
          </a:p>
        </p:txBody>
      </p:sp>
      <p:sp>
        <p:nvSpPr>
          <p:cNvPr id="14" name="Text Placeholder 13"/>
          <p:cNvSpPr>
            <a:spLocks noGrp="1"/>
          </p:cNvSpPr>
          <p:nvPr>
            <p:ph type="body" idx="10"/>
          </p:nvPr>
        </p:nvSpPr>
        <p:spPr>
          <a:xfrm>
            <a:off x="1222354" y="4651278"/>
            <a:ext cx="2090511" cy="1803565"/>
          </a:xfrm>
          <a:prstGeom prst="rect">
            <a:avLst/>
          </a:prstGeom>
          <a:noFill/>
          <a:ln w="0" cmpd="sng">
            <a:noFill/>
            <a:prstDash val="solid"/>
          </a:ln>
        </p:spPr>
        <p:txBody>
          <a:bodyPr vert="horz" lIns="0" tIns="46343" rIns="0" bIns="0" rtlCol="0" anchor="t">
            <a:normAutofit/>
          </a:bodyPr>
          <a:lstStyle/>
          <a:p>
            <a:pPr marL="171450" indent="-171450">
              <a:lnSpc>
                <a:spcPts val="1400"/>
              </a:lnSpc>
            </a:pPr>
            <a:r>
              <a:rPr lang="en-US" sz="900" dirty="0">
                <a:solidFill>
                  <a:srgbClr val="000000"/>
                </a:solidFill>
                <a:latin typeface="+mn-lt"/>
              </a:rPr>
              <a:t>‘Healthy ageing’ </a:t>
            </a:r>
          </a:p>
          <a:p>
            <a:pPr marL="171450" indent="-171450">
              <a:lnSpc>
                <a:spcPts val="1400"/>
              </a:lnSpc>
              <a:spcBef>
                <a:spcPts val="175"/>
              </a:spcBef>
            </a:pPr>
            <a:r>
              <a:rPr lang="en-US" sz="900" dirty="0">
                <a:solidFill>
                  <a:srgbClr val="000000"/>
                </a:solidFill>
                <a:latin typeface="+mn-lt"/>
              </a:rPr>
              <a:t>Identification of frailty </a:t>
            </a:r>
          </a:p>
          <a:p>
            <a:pPr marL="171450" indent="-171450">
              <a:lnSpc>
                <a:spcPts val="1600"/>
              </a:lnSpc>
              <a:spcBef>
                <a:spcPts val="0"/>
              </a:spcBef>
            </a:pPr>
            <a:r>
              <a:rPr lang="en-US" sz="900" dirty="0">
                <a:solidFill>
                  <a:srgbClr val="000000"/>
                </a:solidFill>
                <a:latin typeface="+mn-lt"/>
              </a:rPr>
              <a:t>Falls prevention (self-referral, fracture liaison services), medication reviews </a:t>
            </a:r>
          </a:p>
          <a:p>
            <a:pPr marL="171450" indent="-171450">
              <a:lnSpc>
                <a:spcPts val="1600"/>
              </a:lnSpc>
              <a:spcBef>
                <a:spcPts val="5"/>
              </a:spcBef>
            </a:pPr>
            <a:r>
              <a:rPr lang="en-US" sz="900" dirty="0">
                <a:solidFill>
                  <a:srgbClr val="000000"/>
                </a:solidFill>
                <a:latin typeface="+mn-lt"/>
              </a:rPr>
              <a:t>Case management and coordination by Integrated Neighbourhood Teams </a:t>
            </a:r>
          </a:p>
          <a:p>
            <a:pPr marL="171450" indent="-171450">
              <a:lnSpc>
                <a:spcPts val="1500"/>
              </a:lnSpc>
              <a:spcBef>
                <a:spcPts val="0"/>
              </a:spcBef>
            </a:pPr>
            <a:r>
              <a:rPr lang="en-US" sz="900" dirty="0">
                <a:solidFill>
                  <a:srgbClr val="000000"/>
                </a:solidFill>
                <a:latin typeface="+mn-lt"/>
              </a:rPr>
              <a:t>Advanced care plans (RESPECT documentation)</a:t>
            </a:r>
          </a:p>
        </p:txBody>
      </p:sp>
      <p:sp>
        <p:nvSpPr>
          <p:cNvPr id="15" name="Text Placeholder 14"/>
          <p:cNvSpPr>
            <a:spLocks noGrp="1"/>
          </p:cNvSpPr>
          <p:nvPr>
            <p:ph type="body" idx="10"/>
          </p:nvPr>
        </p:nvSpPr>
        <p:spPr>
          <a:xfrm>
            <a:off x="3184910" y="4660890"/>
            <a:ext cx="1995920" cy="819572"/>
          </a:xfrm>
          <a:prstGeom prst="rect">
            <a:avLst/>
          </a:prstGeom>
          <a:noFill/>
          <a:ln w="0" cmpd="sng">
            <a:noFill/>
            <a:prstDash val="solid"/>
          </a:ln>
        </p:spPr>
        <p:txBody>
          <a:bodyPr vert="horz" lIns="0" tIns="46343" rIns="0" bIns="0" rtlCol="0" anchor="t">
            <a:noAutofit/>
          </a:bodyPr>
          <a:lstStyle/>
          <a:p>
            <a:pPr marL="445688" indent="-171450">
              <a:lnSpc>
                <a:spcPts val="1400"/>
              </a:lnSpc>
            </a:pPr>
            <a:r>
              <a:rPr lang="en-US" sz="900" spc="-20" dirty="0">
                <a:solidFill>
                  <a:srgbClr val="000000"/>
                </a:solidFill>
                <a:latin typeface="Calibri" panose="02020603050405020304" pitchFamily="2"/>
              </a:rPr>
              <a:t>Call before convey (CB4C) for ambulance crews, </a:t>
            </a:r>
            <a:r>
              <a:rPr lang="en-US" sz="900" dirty="0">
                <a:solidFill>
                  <a:srgbClr val="000000"/>
                </a:solidFill>
                <a:latin typeface="Calibri" panose="02020603050405020304" pitchFamily="2"/>
              </a:rPr>
              <a:t>#handover@home </a:t>
            </a:r>
          </a:p>
          <a:p>
            <a:pPr marL="445688" indent="-171450">
              <a:lnSpc>
                <a:spcPts val="1600"/>
              </a:lnSpc>
              <a:spcBef>
                <a:spcPts val="5"/>
              </a:spcBef>
              <a:spcAft>
                <a:spcPts val="20"/>
              </a:spcAft>
            </a:pPr>
            <a:r>
              <a:rPr lang="en-US" sz="900" dirty="0">
                <a:solidFill>
                  <a:srgbClr val="000000"/>
                </a:solidFill>
                <a:latin typeface="Calibri" panose="02020603050405020304" pitchFamily="2"/>
              </a:rPr>
              <a:t>Explore C2 segmentation</a:t>
            </a:r>
          </a:p>
          <a:p>
            <a:pPr marL="445688" indent="-171450">
              <a:lnSpc>
                <a:spcPts val="1600"/>
              </a:lnSpc>
              <a:spcBef>
                <a:spcPts val="5"/>
              </a:spcBef>
              <a:spcAft>
                <a:spcPts val="20"/>
              </a:spcAft>
            </a:pPr>
            <a:r>
              <a:rPr lang="en-US" sz="900" dirty="0">
                <a:solidFill>
                  <a:srgbClr val="000000"/>
                </a:solidFill>
                <a:latin typeface="Calibri" panose="02020603050405020304" pitchFamily="2"/>
              </a:rPr>
              <a:t>Early Intervention Vehicle (EIV)/Falls Car for level 1 and level 2 falls </a:t>
            </a:r>
          </a:p>
        </p:txBody>
      </p:sp>
      <p:sp>
        <p:nvSpPr>
          <p:cNvPr id="16" name="Text Placeholder 15"/>
          <p:cNvSpPr>
            <a:spLocks noGrp="1"/>
          </p:cNvSpPr>
          <p:nvPr>
            <p:ph type="body" idx="10"/>
          </p:nvPr>
        </p:nvSpPr>
        <p:spPr>
          <a:xfrm>
            <a:off x="5406113" y="4651278"/>
            <a:ext cx="2059404" cy="819572"/>
          </a:xfrm>
          <a:prstGeom prst="rect">
            <a:avLst/>
          </a:prstGeom>
          <a:noFill/>
          <a:ln w="0" cmpd="sng">
            <a:noFill/>
            <a:prstDash val="solid"/>
          </a:ln>
        </p:spPr>
        <p:txBody>
          <a:bodyPr vert="horz" lIns="0" tIns="24124" rIns="0" bIns="0" rtlCol="0" anchor="t">
            <a:noAutofit/>
          </a:bodyPr>
          <a:lstStyle/>
          <a:p>
            <a:pPr marL="445688" indent="-171450">
              <a:lnSpc>
                <a:spcPts val="1600"/>
              </a:lnSpc>
              <a:spcBef>
                <a:spcPts val="0"/>
              </a:spcBef>
            </a:pPr>
            <a:r>
              <a:rPr lang="en-US" sz="900" dirty="0">
                <a:solidFill>
                  <a:srgbClr val="000000"/>
                </a:solidFill>
                <a:latin typeface="Calibri" panose="02020603050405020304" pitchFamily="2"/>
              </a:rPr>
              <a:t>Increase urgent community response (UCR) and Same Day Emergency Care (SDEC)</a:t>
            </a:r>
          </a:p>
          <a:p>
            <a:pPr marL="445688" indent="-171450">
              <a:lnSpc>
                <a:spcPts val="1600"/>
              </a:lnSpc>
              <a:spcBef>
                <a:spcPts val="0"/>
              </a:spcBef>
            </a:pPr>
            <a:r>
              <a:rPr lang="en-US" sz="900" dirty="0">
                <a:solidFill>
                  <a:srgbClr val="000000"/>
                </a:solidFill>
                <a:latin typeface="Calibri" panose="02020603050405020304" pitchFamily="2"/>
              </a:rPr>
              <a:t>Expand virtual wards</a:t>
            </a:r>
          </a:p>
          <a:p>
            <a:pPr marL="445688" indent="-171450">
              <a:lnSpc>
                <a:spcPts val="1600"/>
              </a:lnSpc>
              <a:spcBef>
                <a:spcPts val="0"/>
              </a:spcBef>
            </a:pPr>
            <a:r>
              <a:rPr lang="en-US" sz="900" dirty="0">
                <a:solidFill>
                  <a:srgbClr val="000000"/>
                </a:solidFill>
                <a:latin typeface="Calibri" panose="02020603050405020304" pitchFamily="2"/>
              </a:rPr>
              <a:t>Falls on anticoagulants pathway in care settings</a:t>
            </a:r>
          </a:p>
          <a:p>
            <a:pPr marL="445688" indent="-171450">
              <a:lnSpc>
                <a:spcPts val="1600"/>
              </a:lnSpc>
              <a:spcBef>
                <a:spcPts val="0"/>
              </a:spcBef>
            </a:pPr>
            <a:r>
              <a:rPr lang="en-US" sz="900" dirty="0">
                <a:solidFill>
                  <a:srgbClr val="000000"/>
                </a:solidFill>
                <a:latin typeface="Calibri" panose="02020603050405020304" pitchFamily="2"/>
              </a:rPr>
              <a:t>Long lie pathway</a:t>
            </a:r>
          </a:p>
        </p:txBody>
      </p:sp>
      <p:sp>
        <p:nvSpPr>
          <p:cNvPr id="17" name="Text Placeholder 16"/>
          <p:cNvSpPr>
            <a:spLocks noGrp="1"/>
          </p:cNvSpPr>
          <p:nvPr>
            <p:ph type="body" idx="10"/>
          </p:nvPr>
        </p:nvSpPr>
        <p:spPr>
          <a:xfrm>
            <a:off x="9803116" y="4651278"/>
            <a:ext cx="2120349" cy="815763"/>
          </a:xfrm>
          <a:prstGeom prst="rect">
            <a:avLst/>
          </a:prstGeom>
          <a:noFill/>
          <a:ln w="0" cmpd="sng">
            <a:noFill/>
            <a:prstDash val="solid"/>
          </a:ln>
        </p:spPr>
        <p:txBody>
          <a:bodyPr vert="horz" lIns="0" tIns="24124" rIns="0" bIns="0" rtlCol="0" anchor="t">
            <a:noAutofit/>
          </a:bodyPr>
          <a:lstStyle/>
          <a:p>
            <a:pPr marL="444500" indent="-171450">
              <a:lnSpc>
                <a:spcPts val="1600"/>
              </a:lnSpc>
              <a:spcBef>
                <a:spcPts val="0"/>
              </a:spcBef>
            </a:pPr>
            <a:r>
              <a:rPr lang="en-US" sz="900" spc="-5" dirty="0">
                <a:solidFill>
                  <a:srgbClr val="000000"/>
                </a:solidFill>
                <a:latin typeface="Calibri" panose="02020603050405020304" pitchFamily="2"/>
              </a:rPr>
              <a:t>Early supported discharge – Discharge to assess (D2A)</a:t>
            </a:r>
          </a:p>
          <a:p>
            <a:pPr marL="444500" indent="-171450">
              <a:lnSpc>
                <a:spcPts val="1600"/>
              </a:lnSpc>
              <a:spcBef>
                <a:spcPts val="0"/>
              </a:spcBef>
            </a:pPr>
            <a:r>
              <a:rPr lang="en-US" sz="900" spc="-5" dirty="0">
                <a:solidFill>
                  <a:srgbClr val="000000"/>
                </a:solidFill>
                <a:latin typeface="Calibri" panose="02020603050405020304" pitchFamily="2"/>
              </a:rPr>
              <a:t>Virtual ward (early supported discharge)</a:t>
            </a:r>
          </a:p>
          <a:p>
            <a:pPr marL="444500" indent="-171450">
              <a:lnSpc>
                <a:spcPts val="1500"/>
              </a:lnSpc>
              <a:spcBef>
                <a:spcPts val="0"/>
              </a:spcBef>
            </a:pPr>
            <a:r>
              <a:rPr lang="en-US" sz="900" dirty="0">
                <a:solidFill>
                  <a:srgbClr val="000000"/>
                </a:solidFill>
                <a:latin typeface="Calibri" panose="02020603050405020304" pitchFamily="2"/>
              </a:rPr>
              <a:t>Expansion of </a:t>
            </a:r>
            <a:r>
              <a:rPr lang="en-US" sz="900" dirty="0" err="1">
                <a:solidFill>
                  <a:srgbClr val="000000"/>
                </a:solidFill>
                <a:latin typeface="Calibri" panose="02020603050405020304" pitchFamily="2"/>
              </a:rPr>
              <a:t>reablement</a:t>
            </a:r>
            <a:r>
              <a:rPr lang="en-US" sz="900" dirty="0">
                <a:solidFill>
                  <a:srgbClr val="000000"/>
                </a:solidFill>
                <a:latin typeface="Calibri" panose="02020603050405020304" pitchFamily="2"/>
              </a:rPr>
              <a:t> service </a:t>
            </a:r>
          </a:p>
          <a:p>
            <a:pPr marL="444500" indent="-171450">
              <a:lnSpc>
                <a:spcPts val="1500"/>
              </a:lnSpc>
              <a:spcBef>
                <a:spcPts val="0"/>
              </a:spcBef>
            </a:pPr>
            <a:r>
              <a:rPr lang="en-US" sz="900" dirty="0">
                <a:solidFill>
                  <a:srgbClr val="000000"/>
                </a:solidFill>
                <a:latin typeface="Calibri" panose="02020603050405020304" pitchFamily="2"/>
              </a:rPr>
              <a:t>End of life discharge facilitator post</a:t>
            </a:r>
          </a:p>
        </p:txBody>
      </p:sp>
      <p:sp>
        <p:nvSpPr>
          <p:cNvPr id="18" name="Text Placeholder 17"/>
          <p:cNvSpPr>
            <a:spLocks noGrp="1"/>
          </p:cNvSpPr>
          <p:nvPr>
            <p:ph type="body" idx="10"/>
          </p:nvPr>
        </p:nvSpPr>
        <p:spPr>
          <a:xfrm>
            <a:off x="7978050" y="4672863"/>
            <a:ext cx="1599783" cy="1677900"/>
          </a:xfrm>
          <a:prstGeom prst="rect">
            <a:avLst/>
          </a:prstGeom>
          <a:noFill/>
          <a:ln w="0" cmpd="sng">
            <a:noFill/>
            <a:prstDash val="solid"/>
          </a:ln>
        </p:spPr>
        <p:txBody>
          <a:bodyPr vert="horz" lIns="0" tIns="24759" rIns="0" bIns="0" rtlCol="0" anchor="t">
            <a:normAutofit/>
          </a:bodyPr>
          <a:lstStyle/>
          <a:p>
            <a:pPr marL="171450" indent="-171450">
              <a:lnSpc>
                <a:spcPts val="1400"/>
              </a:lnSpc>
            </a:pPr>
            <a:r>
              <a:rPr lang="en-US" sz="900" spc="-25" dirty="0">
                <a:solidFill>
                  <a:srgbClr val="000000"/>
                </a:solidFill>
                <a:latin typeface="Calibri" panose="02020603050405020304" pitchFamily="2"/>
              </a:rPr>
              <a:t>Extended hours provision of Acute Frailty Service </a:t>
            </a:r>
          </a:p>
          <a:p>
            <a:pPr marL="171450" indent="-171450">
              <a:lnSpc>
                <a:spcPts val="1400"/>
              </a:lnSpc>
              <a:spcBef>
                <a:spcPts val="175"/>
              </a:spcBef>
              <a:spcAft>
                <a:spcPts val="125"/>
              </a:spcAft>
            </a:pPr>
            <a:r>
              <a:rPr lang="en-US" sz="900" dirty="0">
                <a:solidFill>
                  <a:srgbClr val="000000"/>
                </a:solidFill>
                <a:latin typeface="Calibri" panose="02020603050405020304" pitchFamily="2"/>
              </a:rPr>
              <a:t>Virtual ward </a:t>
            </a:r>
          </a:p>
        </p:txBody>
      </p:sp>
      <p:sp>
        <p:nvSpPr>
          <p:cNvPr id="3" name="Text Placeholder 9">
            <a:extLst>
              <a:ext uri="{FF2B5EF4-FFF2-40B4-BE49-F238E27FC236}">
                <a16:creationId xmlns:a16="http://schemas.microsoft.com/office/drawing/2014/main" id="{6F0DE85F-2D17-6FBD-580D-7477C181C9A4}"/>
              </a:ext>
            </a:extLst>
          </p:cNvPr>
          <p:cNvSpPr>
            <a:spLocks noGrp="1"/>
          </p:cNvSpPr>
          <p:nvPr>
            <p:ph type="body" idx="10"/>
          </p:nvPr>
        </p:nvSpPr>
        <p:spPr>
          <a:xfrm>
            <a:off x="5887456" y="1407681"/>
            <a:ext cx="1358547" cy="420826"/>
          </a:xfrm>
          <a:prstGeom prst="rect">
            <a:avLst/>
          </a:prstGeom>
          <a:noFill/>
          <a:ln w="0" cmpd="sng">
            <a:noFill/>
            <a:prstDash val="solid"/>
          </a:ln>
        </p:spPr>
        <p:txBody>
          <a:bodyPr vert="horz" lIns="0" tIns="20950" rIns="0" bIns="0" rtlCol="0" anchor="t">
            <a:normAutofit/>
          </a:bodyPr>
          <a:lstStyle/>
          <a:p>
            <a:pPr marL="0" algn="ctr">
              <a:lnSpc>
                <a:spcPts val="1400"/>
              </a:lnSpc>
              <a:spcAft>
                <a:spcPts val="20"/>
              </a:spcAft>
              <a:buNone/>
              <a:tabLst>
                <a:tab pos="3519384" algn="r"/>
              </a:tabLst>
            </a:pPr>
            <a:r>
              <a:rPr lang="en-US" dirty="0">
                <a:solidFill>
                  <a:srgbClr val="FFFFFF"/>
                </a:solidFill>
                <a:latin typeface="Calibri" panose="02020603050405020304" pitchFamily="2"/>
              </a:rPr>
              <a:t>Care closer to home</a:t>
            </a:r>
          </a:p>
        </p:txBody>
      </p:sp>
      <p:sp>
        <p:nvSpPr>
          <p:cNvPr id="7" name="Text Placeholder 16">
            <a:extLst>
              <a:ext uri="{FF2B5EF4-FFF2-40B4-BE49-F238E27FC236}">
                <a16:creationId xmlns:a16="http://schemas.microsoft.com/office/drawing/2014/main" id="{E5104C6F-ED99-5CCA-DA7B-ACBAF8C1F454}"/>
              </a:ext>
            </a:extLst>
          </p:cNvPr>
          <p:cNvSpPr>
            <a:spLocks noGrp="1"/>
          </p:cNvSpPr>
          <p:nvPr>
            <p:ph type="body" idx="10"/>
          </p:nvPr>
        </p:nvSpPr>
        <p:spPr>
          <a:xfrm>
            <a:off x="9797899" y="3349112"/>
            <a:ext cx="2120349" cy="815763"/>
          </a:xfrm>
          <a:prstGeom prst="rect">
            <a:avLst/>
          </a:prstGeom>
          <a:noFill/>
          <a:ln w="0" cmpd="sng">
            <a:noFill/>
            <a:prstDash val="solid"/>
          </a:ln>
        </p:spPr>
        <p:txBody>
          <a:bodyPr vert="horz" lIns="0" tIns="24124" rIns="0" bIns="0" rtlCol="0" anchor="t">
            <a:noAutofit/>
          </a:bodyPr>
          <a:lstStyle/>
          <a:p>
            <a:pPr marL="444500" indent="-171450">
              <a:lnSpc>
                <a:spcPts val="1600"/>
              </a:lnSpc>
              <a:spcBef>
                <a:spcPts val="0"/>
              </a:spcBef>
            </a:pPr>
            <a:r>
              <a:rPr lang="en-US" sz="900" spc="-5" dirty="0">
                <a:solidFill>
                  <a:srgbClr val="000000"/>
                </a:solidFill>
                <a:latin typeface="Calibri" panose="02020603050405020304" pitchFamily="2"/>
              </a:rPr>
              <a:t>Expansion of virtual ward (step-down)</a:t>
            </a:r>
          </a:p>
          <a:p>
            <a:pPr marL="444500" indent="-171450">
              <a:lnSpc>
                <a:spcPts val="1500"/>
              </a:lnSpc>
              <a:spcBef>
                <a:spcPts val="0"/>
              </a:spcBef>
            </a:pPr>
            <a:r>
              <a:rPr lang="en-US" sz="900" dirty="0">
                <a:solidFill>
                  <a:srgbClr val="000000"/>
                </a:solidFill>
                <a:latin typeface="Calibri" panose="02020603050405020304" pitchFamily="2"/>
              </a:rPr>
              <a:t>Low needs discharge support via VCSE</a:t>
            </a:r>
          </a:p>
          <a:p>
            <a:pPr marL="444500" indent="-171450">
              <a:lnSpc>
                <a:spcPts val="1500"/>
              </a:lnSpc>
              <a:spcBef>
                <a:spcPts val="0"/>
              </a:spcBef>
            </a:pPr>
            <a:r>
              <a:rPr lang="en-US" sz="900" dirty="0">
                <a:solidFill>
                  <a:srgbClr val="000000"/>
                </a:solidFill>
                <a:latin typeface="Calibri" panose="02020603050405020304" pitchFamily="2"/>
              </a:rPr>
              <a:t>Single point of access to care coordination centres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63F9-12FD-504F-49B8-F5BFA1D74C49}"/>
              </a:ext>
            </a:extLst>
          </p:cNvPr>
          <p:cNvSpPr>
            <a:spLocks noGrp="1"/>
          </p:cNvSpPr>
          <p:nvPr>
            <p:ph type="title"/>
          </p:nvPr>
        </p:nvSpPr>
        <p:spPr/>
        <p:txBody>
          <a:bodyPr/>
          <a:lstStyle/>
          <a:p>
            <a:r>
              <a:rPr lang="en-GB" dirty="0"/>
              <a:t>Aims and purpose</a:t>
            </a:r>
          </a:p>
        </p:txBody>
      </p:sp>
      <p:sp>
        <p:nvSpPr>
          <p:cNvPr id="3" name="Content Placeholder 2">
            <a:extLst>
              <a:ext uri="{FF2B5EF4-FFF2-40B4-BE49-F238E27FC236}">
                <a16:creationId xmlns:a16="http://schemas.microsoft.com/office/drawing/2014/main" id="{55E928C1-A1DD-D301-C6D6-3D7526F8935E}"/>
              </a:ext>
            </a:extLst>
          </p:cNvPr>
          <p:cNvSpPr>
            <a:spLocks noGrp="1"/>
          </p:cNvSpPr>
          <p:nvPr>
            <p:ph idx="1"/>
          </p:nvPr>
        </p:nvSpPr>
        <p:spPr>
          <a:xfrm>
            <a:off x="453600" y="880352"/>
            <a:ext cx="11368102" cy="3768775"/>
          </a:xfrm>
        </p:spPr>
        <p:txBody>
          <a:bodyPr>
            <a:noAutofit/>
          </a:bodyPr>
          <a:lstStyle/>
          <a:p>
            <a:pPr marL="0" indent="0">
              <a:buNone/>
            </a:pPr>
            <a:r>
              <a:rPr lang="en-GB" sz="1800" dirty="0">
                <a:latin typeface="+mn-lt"/>
              </a:rPr>
              <a:t>The urgent and emergency care (UEC) analysis has been developed for Hertfordshire and West Essex (HWE) Integrated Care Board (ICB). </a:t>
            </a:r>
          </a:p>
          <a:p>
            <a:pPr marL="0" indent="0">
              <a:spcAft>
                <a:spcPts val="300"/>
              </a:spcAft>
              <a:buNone/>
            </a:pPr>
            <a:r>
              <a:rPr lang="en-GB" sz="1800" b="1" dirty="0">
                <a:latin typeface="+mn-lt"/>
              </a:rPr>
              <a:t>Purpose:  </a:t>
            </a:r>
            <a:r>
              <a:rPr lang="en-GB" sz="1800" dirty="0">
                <a:latin typeface="+mn-lt"/>
              </a:rPr>
              <a:t>to inform the HWE Integrated Care System (ICS) urgent and emergency care strategy</a:t>
            </a:r>
          </a:p>
          <a:p>
            <a:pPr marL="0" indent="0">
              <a:spcAft>
                <a:spcPts val="300"/>
              </a:spcAft>
              <a:buNone/>
            </a:pPr>
            <a:r>
              <a:rPr lang="en-GB" sz="1800" b="1" dirty="0">
                <a:latin typeface="+mn-lt"/>
              </a:rPr>
              <a:t>Aim:  </a:t>
            </a:r>
            <a:r>
              <a:rPr lang="en-GB" sz="1800" dirty="0">
                <a:latin typeface="+mn-lt"/>
              </a:rPr>
              <a:t>to understand the urgent and emergency care needs of the population of Hertfordshire and West Essex</a:t>
            </a:r>
          </a:p>
          <a:p>
            <a:pPr marL="0" indent="0">
              <a:spcAft>
                <a:spcPts val="300"/>
              </a:spcAft>
              <a:buNone/>
            </a:pPr>
            <a:r>
              <a:rPr lang="en-GB" sz="1800" b="1" dirty="0">
                <a:latin typeface="+mn-lt"/>
              </a:rPr>
              <a:t>Objectives:</a:t>
            </a:r>
          </a:p>
          <a:p>
            <a:pPr lvl="1">
              <a:spcAft>
                <a:spcPts val="300"/>
              </a:spcAft>
            </a:pPr>
            <a:r>
              <a:rPr lang="en-GB" sz="1800" dirty="0">
                <a:latin typeface="+mn-lt"/>
              </a:rPr>
              <a:t>To build a comprehensive picture of who needs to access UEC in HWE, and who could be better cared for in alternative settings</a:t>
            </a:r>
          </a:p>
          <a:p>
            <a:pPr lvl="1">
              <a:spcAft>
                <a:spcPts val="300"/>
              </a:spcAft>
            </a:pPr>
            <a:r>
              <a:rPr lang="en-GB" sz="1800" dirty="0">
                <a:latin typeface="+mn-lt"/>
              </a:rPr>
              <a:t>To understand why people are accessing UEC and identify opportunities for different services and alternative pathways</a:t>
            </a:r>
          </a:p>
          <a:p>
            <a:pPr lvl="1">
              <a:spcAft>
                <a:spcPts val="300"/>
              </a:spcAft>
            </a:pPr>
            <a:r>
              <a:rPr lang="en-GB" sz="1800" dirty="0">
                <a:latin typeface="+mn-lt"/>
              </a:rPr>
              <a:t>To use epidemiological approaches with triangulation of multiple data sources and stakeholder consultation to build consensus in defining the key UEC issues in HWE</a:t>
            </a:r>
          </a:p>
          <a:p>
            <a:pPr lvl="1">
              <a:spcAft>
                <a:spcPts val="300"/>
              </a:spcAft>
            </a:pPr>
            <a:r>
              <a:rPr lang="en-GB" sz="1800" dirty="0">
                <a:latin typeface="+mn-lt"/>
              </a:rPr>
              <a:t>To inform a successful UEC strategy that is underpinned by population need</a:t>
            </a:r>
          </a:p>
          <a:p>
            <a:r>
              <a:rPr lang="en-GB" sz="1800" b="1" dirty="0">
                <a:latin typeface="+mn-lt"/>
              </a:rPr>
              <a:t>Scope</a:t>
            </a:r>
            <a:r>
              <a:rPr lang="en-GB" sz="1800" dirty="0">
                <a:latin typeface="+mn-lt"/>
              </a:rPr>
              <a:t>: this work does not attempt to replicate performance reports, instead the focus is on people and their pathways, informed by outcomes and the segmentation model. </a:t>
            </a:r>
            <a:endParaRPr lang="en-GB" sz="1800" b="1" dirty="0">
              <a:latin typeface="+mn-lt"/>
            </a:endParaRPr>
          </a:p>
        </p:txBody>
      </p:sp>
    </p:spTree>
    <p:extLst>
      <p:ext uri="{BB962C8B-B14F-4D97-AF65-F5344CB8AC3E}">
        <p14:creationId xmlns:p14="http://schemas.microsoft.com/office/powerpoint/2010/main" val="292327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F6EA-8937-C26E-670D-7B82B70C52FC}"/>
              </a:ext>
            </a:extLst>
          </p:cNvPr>
          <p:cNvSpPr>
            <a:spLocks noGrp="1"/>
          </p:cNvSpPr>
          <p:nvPr>
            <p:ph type="title"/>
          </p:nvPr>
        </p:nvSpPr>
        <p:spPr/>
        <p:txBody>
          <a:bodyPr/>
          <a:lstStyle/>
          <a:p>
            <a:r>
              <a:rPr lang="en-GB" dirty="0"/>
              <a:t>Key demographics for Hertfordshire and West Essex ICS</a:t>
            </a:r>
          </a:p>
        </p:txBody>
      </p:sp>
      <p:sp>
        <p:nvSpPr>
          <p:cNvPr id="3" name="Content Placeholder 2">
            <a:extLst>
              <a:ext uri="{FF2B5EF4-FFF2-40B4-BE49-F238E27FC236}">
                <a16:creationId xmlns:a16="http://schemas.microsoft.com/office/drawing/2014/main" id="{3C0402D6-3E1E-F272-360E-CF0C7CD1BB53}"/>
              </a:ext>
            </a:extLst>
          </p:cNvPr>
          <p:cNvSpPr>
            <a:spLocks noGrp="1"/>
          </p:cNvSpPr>
          <p:nvPr>
            <p:ph idx="1"/>
          </p:nvPr>
        </p:nvSpPr>
        <p:spPr>
          <a:xfrm>
            <a:off x="453601" y="1425389"/>
            <a:ext cx="3252126" cy="4169012"/>
          </a:xfrm>
        </p:spPr>
        <p:txBody>
          <a:bodyPr>
            <a:noAutofit/>
          </a:bodyPr>
          <a:lstStyle/>
          <a:p>
            <a:r>
              <a:rPr lang="en-GB" sz="1800" dirty="0">
                <a:latin typeface="+mn-lt"/>
              </a:rPr>
              <a:t>Compared to the national demographic profile, the population in HWE is relatively affluent. However, some communities struggle with deprivation and poverty, and poorer health outcomes, particularly Broxbourne, Harlow, Stevenage, Watford and Welwyn Hatfield.  </a:t>
            </a:r>
          </a:p>
          <a:p>
            <a:r>
              <a:rPr lang="en-GB" sz="1800" dirty="0">
                <a:latin typeface="+mn-lt"/>
              </a:rPr>
              <a:t>There is also a higher proportion of the population over 85 years old compared to national average. </a:t>
            </a:r>
          </a:p>
          <a:p>
            <a:endParaRPr lang="en-GB" sz="1800" dirty="0">
              <a:latin typeface="+mn-lt"/>
            </a:endParaRPr>
          </a:p>
        </p:txBody>
      </p:sp>
      <p:pic>
        <p:nvPicPr>
          <p:cNvPr id="4" name="Picture 3">
            <a:extLst>
              <a:ext uri="{FF2B5EF4-FFF2-40B4-BE49-F238E27FC236}">
                <a16:creationId xmlns:a16="http://schemas.microsoft.com/office/drawing/2014/main" id="{9841C8AC-9E1C-EB26-46E3-D27DE3A0D0AC}"/>
              </a:ext>
            </a:extLst>
          </p:cNvPr>
          <p:cNvPicPr>
            <a:picLocks noChangeAspect="1"/>
          </p:cNvPicPr>
          <p:nvPr/>
        </p:nvPicPr>
        <p:blipFill>
          <a:blip r:embed="rId2"/>
          <a:stretch>
            <a:fillRect/>
          </a:stretch>
        </p:blipFill>
        <p:spPr>
          <a:xfrm>
            <a:off x="3910953" y="909828"/>
            <a:ext cx="7910749" cy="4684573"/>
          </a:xfrm>
          <a:prstGeom prst="rect">
            <a:avLst/>
          </a:prstGeom>
        </p:spPr>
      </p:pic>
      <p:sp>
        <p:nvSpPr>
          <p:cNvPr id="6" name="TextBox 5">
            <a:extLst>
              <a:ext uri="{FF2B5EF4-FFF2-40B4-BE49-F238E27FC236}">
                <a16:creationId xmlns:a16="http://schemas.microsoft.com/office/drawing/2014/main" id="{30CEBB5F-ED89-9AF5-5EF6-6F6074E9EEE3}"/>
              </a:ext>
            </a:extLst>
          </p:cNvPr>
          <p:cNvSpPr txBox="1"/>
          <p:nvPr/>
        </p:nvSpPr>
        <p:spPr>
          <a:xfrm>
            <a:off x="4508360" y="5577021"/>
            <a:ext cx="7910748" cy="312650"/>
          </a:xfrm>
          <a:prstGeom prst="rect">
            <a:avLst/>
          </a:prstGeom>
          <a:noFill/>
        </p:spPr>
        <p:txBody>
          <a:bodyPr wrap="square">
            <a:sp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Source: Health Needs Analysis Overview August 2022, ICB Population Health Management team</a:t>
            </a:r>
          </a:p>
        </p:txBody>
      </p:sp>
    </p:spTree>
    <p:extLst>
      <p:ext uri="{BB962C8B-B14F-4D97-AF65-F5344CB8AC3E}">
        <p14:creationId xmlns:p14="http://schemas.microsoft.com/office/powerpoint/2010/main" val="4072399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EBAE-9F38-44A9-97C0-3879EEB3A729}"/>
              </a:ext>
            </a:extLst>
          </p:cNvPr>
          <p:cNvSpPr>
            <a:spLocks noGrp="1"/>
          </p:cNvSpPr>
          <p:nvPr>
            <p:ph type="title"/>
          </p:nvPr>
        </p:nvSpPr>
        <p:spPr>
          <a:xfrm>
            <a:off x="453600" y="365125"/>
            <a:ext cx="11368102" cy="1368202"/>
          </a:xfrm>
        </p:spPr>
        <p:txBody>
          <a:bodyPr/>
          <a:lstStyle/>
          <a:p>
            <a:r>
              <a:rPr lang="en-GB" dirty="0">
                <a:latin typeface="Arial"/>
                <a:cs typeface="Arial"/>
              </a:rPr>
              <a:t>UEC activity in HWE: A&amp;E attendances </a:t>
            </a:r>
          </a:p>
        </p:txBody>
      </p:sp>
      <p:sp>
        <p:nvSpPr>
          <p:cNvPr id="3" name="TextBox 2">
            <a:extLst>
              <a:ext uri="{FF2B5EF4-FFF2-40B4-BE49-F238E27FC236}">
                <a16:creationId xmlns:a16="http://schemas.microsoft.com/office/drawing/2014/main" id="{047E60ED-4E2B-4B09-A153-44E979C30F33}"/>
              </a:ext>
            </a:extLst>
          </p:cNvPr>
          <p:cNvSpPr txBox="1"/>
          <p:nvPr/>
        </p:nvSpPr>
        <p:spPr>
          <a:xfrm>
            <a:off x="9692640" y="6532880"/>
            <a:ext cx="2129062" cy="261610"/>
          </a:xfrm>
          <a:prstGeom prst="rect">
            <a:avLst/>
          </a:prstGeom>
          <a:noFill/>
        </p:spPr>
        <p:txBody>
          <a:bodyPr wrap="square" rtlCol="0">
            <a:spAutoFit/>
          </a:bodyPr>
          <a:lstStyle/>
          <a:p>
            <a:r>
              <a:rPr lang="en-GB" sz="1050"/>
              <a:t>Source: Model Hospital</a:t>
            </a:r>
          </a:p>
        </p:txBody>
      </p:sp>
      <p:grpSp>
        <p:nvGrpSpPr>
          <p:cNvPr id="4" name="Group 3">
            <a:extLst>
              <a:ext uri="{FF2B5EF4-FFF2-40B4-BE49-F238E27FC236}">
                <a16:creationId xmlns:a16="http://schemas.microsoft.com/office/drawing/2014/main" id="{69DD81F6-1BC0-BA46-D14B-15AA269E8BE4}"/>
              </a:ext>
            </a:extLst>
          </p:cNvPr>
          <p:cNvGrpSpPr/>
          <p:nvPr/>
        </p:nvGrpSpPr>
        <p:grpSpPr>
          <a:xfrm>
            <a:off x="378141" y="1174848"/>
            <a:ext cx="8899971" cy="4387107"/>
            <a:chOff x="434748" y="1337328"/>
            <a:chExt cx="11061056" cy="4848966"/>
          </a:xfrm>
        </p:grpSpPr>
        <p:pic>
          <p:nvPicPr>
            <p:cNvPr id="10" name="Picture 9" descr="A picture containing text, screenshot, plot, line&#10;&#10;Description automatically generated">
              <a:extLst>
                <a:ext uri="{FF2B5EF4-FFF2-40B4-BE49-F238E27FC236}">
                  <a16:creationId xmlns:a16="http://schemas.microsoft.com/office/drawing/2014/main" id="{DA4CD8D1-100D-4EC5-3931-3843C15DE3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4748" y="1337328"/>
              <a:ext cx="11061056" cy="4848966"/>
            </a:xfrm>
            <a:prstGeom prst="rect">
              <a:avLst/>
            </a:prstGeom>
          </p:spPr>
        </p:pic>
        <p:grpSp>
          <p:nvGrpSpPr>
            <p:cNvPr id="16" name="Group 15">
              <a:extLst>
                <a:ext uri="{FF2B5EF4-FFF2-40B4-BE49-F238E27FC236}">
                  <a16:creationId xmlns:a16="http://schemas.microsoft.com/office/drawing/2014/main" id="{E6420DCC-D0B2-4853-5BAC-3643189F9DAB}"/>
                </a:ext>
              </a:extLst>
            </p:cNvPr>
            <p:cNvGrpSpPr/>
            <p:nvPr/>
          </p:nvGrpSpPr>
          <p:grpSpPr>
            <a:xfrm>
              <a:off x="3978209" y="2527468"/>
              <a:ext cx="1987067" cy="1053642"/>
              <a:chOff x="4257832" y="2976129"/>
              <a:chExt cx="2188779" cy="1061348"/>
            </a:xfrm>
          </p:grpSpPr>
          <p:sp>
            <p:nvSpPr>
              <p:cNvPr id="6" name="Arrow: Down 5">
                <a:extLst>
                  <a:ext uri="{FF2B5EF4-FFF2-40B4-BE49-F238E27FC236}">
                    <a16:creationId xmlns:a16="http://schemas.microsoft.com/office/drawing/2014/main" id="{943A14EF-AFB8-F142-0E3F-973E254B2769}"/>
                  </a:ext>
                </a:extLst>
              </p:cNvPr>
              <p:cNvSpPr/>
              <p:nvPr/>
            </p:nvSpPr>
            <p:spPr>
              <a:xfrm>
                <a:off x="4688143" y="3337500"/>
                <a:ext cx="109888" cy="69997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FCF6C6C9-AD86-5AE4-F2AB-B1540583C322}"/>
                  </a:ext>
                </a:extLst>
              </p:cNvPr>
              <p:cNvSpPr/>
              <p:nvPr/>
            </p:nvSpPr>
            <p:spPr>
              <a:xfrm>
                <a:off x="5230961" y="3337499"/>
                <a:ext cx="109888" cy="69997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0AC53F86-D23E-DFE6-A97C-71A807982A76}"/>
                  </a:ext>
                </a:extLst>
              </p:cNvPr>
              <p:cNvSpPr/>
              <p:nvPr/>
            </p:nvSpPr>
            <p:spPr>
              <a:xfrm>
                <a:off x="5773779" y="3337498"/>
                <a:ext cx="109888" cy="69997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76B078B-F733-604A-B219-43F5A054F901}"/>
                  </a:ext>
                </a:extLst>
              </p:cNvPr>
              <p:cNvSpPr txBox="1"/>
              <p:nvPr/>
            </p:nvSpPr>
            <p:spPr>
              <a:xfrm>
                <a:off x="4257832" y="2976129"/>
                <a:ext cx="890302" cy="427050"/>
              </a:xfrm>
              <a:prstGeom prst="rect">
                <a:avLst/>
              </a:prstGeom>
              <a:noFill/>
            </p:spPr>
            <p:txBody>
              <a:bodyPr wrap="square" rtlCol="0">
                <a:spAutoFit/>
              </a:bodyPr>
              <a:lstStyle/>
              <a:p>
                <a:r>
                  <a:rPr lang="en-GB" sz="1000" dirty="0"/>
                  <a:t>SWH</a:t>
                </a:r>
              </a:p>
              <a:p>
                <a:r>
                  <a:rPr lang="en-GB" sz="1000" dirty="0"/>
                  <a:t>33,659</a:t>
                </a:r>
              </a:p>
            </p:txBody>
          </p:sp>
          <p:sp>
            <p:nvSpPr>
              <p:cNvPr id="14" name="TextBox 13">
                <a:extLst>
                  <a:ext uri="{FF2B5EF4-FFF2-40B4-BE49-F238E27FC236}">
                    <a16:creationId xmlns:a16="http://schemas.microsoft.com/office/drawing/2014/main" id="{33FE82C5-9322-417A-9C2D-E44582984C51}"/>
                  </a:ext>
                </a:extLst>
              </p:cNvPr>
              <p:cNvSpPr txBox="1"/>
              <p:nvPr/>
            </p:nvSpPr>
            <p:spPr>
              <a:xfrm>
                <a:off x="4930664" y="2976129"/>
                <a:ext cx="843116" cy="427050"/>
              </a:xfrm>
              <a:prstGeom prst="rect">
                <a:avLst/>
              </a:prstGeom>
              <a:noFill/>
            </p:spPr>
            <p:txBody>
              <a:bodyPr wrap="square" rtlCol="0">
                <a:spAutoFit/>
              </a:bodyPr>
              <a:lstStyle/>
              <a:p>
                <a:r>
                  <a:rPr lang="en-GB" sz="1000" dirty="0"/>
                  <a:t>ENH</a:t>
                </a:r>
              </a:p>
              <a:p>
                <a:r>
                  <a:rPr lang="en-GB" sz="1000" dirty="0"/>
                  <a:t>34,410</a:t>
                </a:r>
              </a:p>
            </p:txBody>
          </p:sp>
          <p:sp>
            <p:nvSpPr>
              <p:cNvPr id="15" name="TextBox 14">
                <a:extLst>
                  <a:ext uri="{FF2B5EF4-FFF2-40B4-BE49-F238E27FC236}">
                    <a16:creationId xmlns:a16="http://schemas.microsoft.com/office/drawing/2014/main" id="{D43071A4-5298-2EBD-1C2D-AF5D79CB9EE8}"/>
                  </a:ext>
                </a:extLst>
              </p:cNvPr>
              <p:cNvSpPr txBox="1"/>
              <p:nvPr/>
            </p:nvSpPr>
            <p:spPr>
              <a:xfrm>
                <a:off x="5641146" y="2983835"/>
                <a:ext cx="805465" cy="427050"/>
              </a:xfrm>
              <a:prstGeom prst="rect">
                <a:avLst/>
              </a:prstGeom>
              <a:noFill/>
            </p:spPr>
            <p:txBody>
              <a:bodyPr wrap="square" rtlCol="0">
                <a:spAutoFit/>
              </a:bodyPr>
              <a:lstStyle/>
              <a:p>
                <a:r>
                  <a:rPr lang="en-GB" sz="1000" dirty="0"/>
                  <a:t>WE</a:t>
                </a:r>
              </a:p>
              <a:p>
                <a:r>
                  <a:rPr lang="en-GB" sz="1000" dirty="0"/>
                  <a:t>35,009</a:t>
                </a:r>
              </a:p>
            </p:txBody>
          </p:sp>
        </p:grpSp>
      </p:grpSp>
      <p:sp>
        <p:nvSpPr>
          <p:cNvPr id="5" name="TextBox 4">
            <a:extLst>
              <a:ext uri="{FF2B5EF4-FFF2-40B4-BE49-F238E27FC236}">
                <a16:creationId xmlns:a16="http://schemas.microsoft.com/office/drawing/2014/main" id="{EABBCAF4-A487-4816-E9A2-9A4DEB09A35A}"/>
              </a:ext>
            </a:extLst>
          </p:cNvPr>
          <p:cNvSpPr txBox="1"/>
          <p:nvPr/>
        </p:nvSpPr>
        <p:spPr>
          <a:xfrm>
            <a:off x="9278112" y="1314638"/>
            <a:ext cx="2730516" cy="3693319"/>
          </a:xfrm>
          <a:prstGeom prst="rect">
            <a:avLst/>
          </a:prstGeom>
          <a:noFill/>
        </p:spPr>
        <p:txBody>
          <a:bodyPr wrap="square" rtlCol="0">
            <a:spAutoFit/>
          </a:bodyPr>
          <a:lstStyle/>
          <a:p>
            <a:pPr marL="285750" indent="-285750">
              <a:buFont typeface="Arial" panose="020B0604020202020204" pitchFamily="34" charset="0"/>
              <a:buChar char="•"/>
            </a:pPr>
            <a:r>
              <a:rPr lang="en-GB" dirty="0"/>
              <a:t>The rate of A&amp;E attendances amongst the population of Hertfordshire and West Essex is lower than national median (quartile 2). Rates are similar across all three Places – East &amp; North Hertfordshire (ENH), South &amp; West Hertfordshire (SWH), and West Essex (WE).</a:t>
            </a:r>
          </a:p>
        </p:txBody>
      </p:sp>
      <p:sp>
        <p:nvSpPr>
          <p:cNvPr id="7" name="TextBox 6">
            <a:extLst>
              <a:ext uri="{FF2B5EF4-FFF2-40B4-BE49-F238E27FC236}">
                <a16:creationId xmlns:a16="http://schemas.microsoft.com/office/drawing/2014/main" id="{2AAC7C0E-DB44-5038-3930-3C921525EC86}"/>
              </a:ext>
            </a:extLst>
          </p:cNvPr>
          <p:cNvSpPr txBox="1"/>
          <p:nvPr/>
        </p:nvSpPr>
        <p:spPr>
          <a:xfrm>
            <a:off x="1864658" y="897848"/>
            <a:ext cx="7135906" cy="276999"/>
          </a:xfrm>
          <a:prstGeom prst="rect">
            <a:avLst/>
          </a:prstGeom>
          <a:noFill/>
        </p:spPr>
        <p:txBody>
          <a:bodyPr wrap="square" rtlCol="0">
            <a:spAutoFit/>
          </a:bodyPr>
          <a:lstStyle/>
          <a:p>
            <a:r>
              <a:rPr lang="en-GB" sz="1200" dirty="0"/>
              <a:t>Rate of Type 1-4* (all) A&amp;E attendances per 100,000 population Q3 2022 to Q3 2023, national distribution</a:t>
            </a:r>
          </a:p>
        </p:txBody>
      </p:sp>
      <p:sp>
        <p:nvSpPr>
          <p:cNvPr id="8" name="TextBox 7">
            <a:extLst>
              <a:ext uri="{FF2B5EF4-FFF2-40B4-BE49-F238E27FC236}">
                <a16:creationId xmlns:a16="http://schemas.microsoft.com/office/drawing/2014/main" id="{870ABB52-B402-F4CE-FEE3-B91C629300A5}"/>
              </a:ext>
            </a:extLst>
          </p:cNvPr>
          <p:cNvSpPr txBox="1"/>
          <p:nvPr/>
        </p:nvSpPr>
        <p:spPr>
          <a:xfrm>
            <a:off x="1670304" y="5550857"/>
            <a:ext cx="7510272" cy="461665"/>
          </a:xfrm>
          <a:prstGeom prst="rect">
            <a:avLst/>
          </a:prstGeom>
          <a:noFill/>
        </p:spPr>
        <p:txBody>
          <a:bodyPr wrap="square" rtlCol="0">
            <a:spAutoFit/>
          </a:bodyPr>
          <a:lstStyle/>
          <a:p>
            <a:pPr algn="r"/>
            <a:r>
              <a:rPr lang="en-GB" sz="1200" dirty="0"/>
              <a:t>Type 1 A&amp;E dept is consultant-led 24-hour with full resuscitation facilities, Type 3 is Urgent Treatment Centre, Minor Injury Units, Walk-in Centres, Urgent Care Centre</a:t>
            </a:r>
          </a:p>
        </p:txBody>
      </p:sp>
    </p:spTree>
    <p:extLst>
      <p:ext uri="{BB962C8B-B14F-4D97-AF65-F5344CB8AC3E}">
        <p14:creationId xmlns:p14="http://schemas.microsoft.com/office/powerpoint/2010/main" val="2118656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290404-4320-4F4D-A217-FDC8A68AC14F}"/>
              </a:ext>
            </a:extLst>
          </p:cNvPr>
          <p:cNvSpPr>
            <a:spLocks noGrp="1"/>
          </p:cNvSpPr>
          <p:nvPr>
            <p:ph type="title"/>
          </p:nvPr>
        </p:nvSpPr>
        <p:spPr>
          <a:xfrm>
            <a:off x="120482" y="137786"/>
            <a:ext cx="11269567" cy="1325563"/>
          </a:xfrm>
        </p:spPr>
        <p:txBody>
          <a:bodyPr/>
          <a:lstStyle/>
          <a:p>
            <a:r>
              <a:rPr lang="en-GB" dirty="0">
                <a:latin typeface="Arial"/>
                <a:cs typeface="Arial"/>
              </a:rPr>
              <a:t>UEC activity in HWE: </a:t>
            </a:r>
            <a:r>
              <a:rPr lang="en-GB" dirty="0"/>
              <a:t>A&amp;E attendance rates per 1,000 population over time</a:t>
            </a:r>
          </a:p>
        </p:txBody>
      </p:sp>
      <p:sp>
        <p:nvSpPr>
          <p:cNvPr id="6" name="TextBox 5">
            <a:extLst>
              <a:ext uri="{FF2B5EF4-FFF2-40B4-BE49-F238E27FC236}">
                <a16:creationId xmlns:a16="http://schemas.microsoft.com/office/drawing/2014/main" id="{8060F385-6BBE-4CE8-9EA1-D1000F6EC4A6}"/>
              </a:ext>
            </a:extLst>
          </p:cNvPr>
          <p:cNvSpPr txBox="1"/>
          <p:nvPr/>
        </p:nvSpPr>
        <p:spPr>
          <a:xfrm>
            <a:off x="552530" y="5387595"/>
            <a:ext cx="2129062" cy="261610"/>
          </a:xfrm>
          <a:prstGeom prst="rect">
            <a:avLst/>
          </a:prstGeom>
          <a:noFill/>
        </p:spPr>
        <p:txBody>
          <a:bodyPr wrap="square" rtlCol="0">
            <a:spAutoFit/>
          </a:bodyPr>
          <a:lstStyle/>
          <a:p>
            <a:r>
              <a:rPr lang="en-GB" sz="1050" dirty="0"/>
              <a:t>Source: SUS</a:t>
            </a:r>
          </a:p>
        </p:txBody>
      </p:sp>
      <p:pic>
        <p:nvPicPr>
          <p:cNvPr id="4" name="Chart 1">
            <a:extLst>
              <a:ext uri="{FF2B5EF4-FFF2-40B4-BE49-F238E27FC236}">
                <a16:creationId xmlns:a16="http://schemas.microsoft.com/office/drawing/2014/main" id="{10562E97-0DA0-F46C-5D09-B0D3FACB71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365" y="1592164"/>
            <a:ext cx="5860609" cy="362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D4FA645-196E-F266-43B5-A5DF7C3E9961}"/>
              </a:ext>
            </a:extLst>
          </p:cNvPr>
          <p:cNvSpPr txBox="1"/>
          <p:nvPr/>
        </p:nvSpPr>
        <p:spPr>
          <a:xfrm>
            <a:off x="8408894" y="636494"/>
            <a:ext cx="2545977" cy="4881906"/>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594DE2AC-2196-325A-0064-11DB6AFAE42F}"/>
              </a:ext>
            </a:extLst>
          </p:cNvPr>
          <p:cNvSpPr txBox="1"/>
          <p:nvPr/>
        </p:nvSpPr>
        <p:spPr>
          <a:xfrm>
            <a:off x="6621519" y="876479"/>
            <a:ext cx="5328744" cy="5401479"/>
          </a:xfrm>
          <a:prstGeom prst="rect">
            <a:avLst/>
          </a:prstGeom>
          <a:noFill/>
        </p:spPr>
        <p:txBody>
          <a:bodyPr wrap="square" rtlCol="0">
            <a:spAutoFit/>
          </a:bodyPr>
          <a:lstStyle/>
          <a:p>
            <a:r>
              <a:rPr lang="en-GB" dirty="0"/>
              <a:t>Nationally, A&amp;E attendances have risen over time, 12.1% increase between 2012/13 and 2021/22. With the exception of a dip in rates during Covid-19 lockdowns, the rate of A&amp;E attendances has recovered and continues to rise in HWE and nationally. </a:t>
            </a:r>
          </a:p>
          <a:p>
            <a:endParaRPr lang="en-GB" dirty="0"/>
          </a:p>
          <a:p>
            <a:r>
              <a:rPr lang="en-GB" dirty="0"/>
              <a:t>All three places across the ICS have followed a similar pattern in rates.</a:t>
            </a:r>
          </a:p>
          <a:p>
            <a:endParaRPr lang="en-GB" dirty="0"/>
          </a:p>
          <a:p>
            <a:r>
              <a:rPr lang="en-GB" dirty="0"/>
              <a:t>With this increasing demand, it has been harder to achieve A&amp;E performance targets. In 2022/23:</a:t>
            </a:r>
          </a:p>
          <a:p>
            <a:endParaRPr lang="en-GB" dirty="0"/>
          </a:p>
          <a:p>
            <a:pPr marL="285750" indent="-285750">
              <a:buFont typeface="Arial" panose="020B0604020202020204" pitchFamily="34" charset="0"/>
              <a:buChar char="•"/>
            </a:pPr>
            <a:r>
              <a:rPr lang="en-GB" dirty="0">
                <a:cs typeface="Arial" panose="020B0604020202020204" pitchFamily="34" charset="0"/>
              </a:rPr>
              <a:t>64.75% of attendances spending 4 hours or less (compared to national 70.7%)</a:t>
            </a:r>
          </a:p>
          <a:p>
            <a:pPr marL="285750" indent="-285750">
              <a:buFont typeface="Arial" panose="020B0604020202020204" pitchFamily="34" charset="0"/>
              <a:buChar char="•"/>
            </a:pPr>
            <a:r>
              <a:rPr lang="en-GB" dirty="0">
                <a:cs typeface="Arial" panose="020B0604020202020204" pitchFamily="34" charset="0"/>
              </a:rPr>
              <a:t>Time from arrival to initial assessment (ambulance only) longer in PAH compared to national</a:t>
            </a:r>
          </a:p>
          <a:p>
            <a:pPr marL="285750" indent="-285750">
              <a:buFont typeface="Arial" panose="020B0604020202020204" pitchFamily="34" charset="0"/>
              <a:buChar char="•"/>
            </a:pPr>
            <a:r>
              <a:rPr lang="en-GB" dirty="0">
                <a:cs typeface="Arial" panose="020B0604020202020204" pitchFamily="34" charset="0"/>
              </a:rPr>
              <a:t>Longer times to treatment across all three trusts</a:t>
            </a:r>
          </a:p>
          <a:p>
            <a:endParaRPr lang="en-GB" sz="1400" dirty="0">
              <a:cs typeface="Arial" panose="020B0604020202020204" pitchFamily="34" charset="0"/>
            </a:endParaRPr>
          </a:p>
          <a:p>
            <a:r>
              <a:rPr lang="en-GB" sz="1100" dirty="0">
                <a:cs typeface="Arial" panose="020B0604020202020204" pitchFamily="34" charset="0"/>
              </a:rPr>
              <a:t>Source: NHS Digital A&amp;E Quality indicators</a:t>
            </a:r>
          </a:p>
          <a:p>
            <a:endParaRPr lang="en-GB" sz="1400" dirty="0"/>
          </a:p>
        </p:txBody>
      </p:sp>
      <p:sp>
        <p:nvSpPr>
          <p:cNvPr id="2" name="TextBox 1">
            <a:extLst>
              <a:ext uri="{FF2B5EF4-FFF2-40B4-BE49-F238E27FC236}">
                <a16:creationId xmlns:a16="http://schemas.microsoft.com/office/drawing/2014/main" id="{E82FFEAD-9E77-8B3D-5933-ED751B3A2353}"/>
              </a:ext>
            </a:extLst>
          </p:cNvPr>
          <p:cNvSpPr txBox="1"/>
          <p:nvPr/>
        </p:nvSpPr>
        <p:spPr>
          <a:xfrm>
            <a:off x="587365" y="1087111"/>
            <a:ext cx="5860609" cy="461665"/>
          </a:xfrm>
          <a:prstGeom prst="rect">
            <a:avLst/>
          </a:prstGeom>
          <a:noFill/>
        </p:spPr>
        <p:txBody>
          <a:bodyPr wrap="square" rtlCol="0">
            <a:spAutoFit/>
          </a:bodyPr>
          <a:lstStyle/>
          <a:p>
            <a:r>
              <a:rPr lang="en-GB" sz="1200" dirty="0"/>
              <a:t>Rate of A&amp;E attendances (all types) in HWE population, per 1,000 population, Apr 2019 – Mar 2023</a:t>
            </a:r>
          </a:p>
        </p:txBody>
      </p:sp>
    </p:spTree>
    <p:extLst>
      <p:ext uri="{BB962C8B-B14F-4D97-AF65-F5344CB8AC3E}">
        <p14:creationId xmlns:p14="http://schemas.microsoft.com/office/powerpoint/2010/main" val="53020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35" y="2060419"/>
            <a:ext cx="2360011" cy="1200329"/>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554,007 A&amp;E Attendances in 2021/22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Children = 149,161 (26.9%)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Adults = 282,232 (50.9%)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Older People =  122,614 (22.1%)</a:t>
            </a:r>
          </a:p>
        </p:txBody>
      </p:sp>
      <p:cxnSp>
        <p:nvCxnSpPr>
          <p:cNvPr id="7" name="Straight Arrow Connector 6"/>
          <p:cNvCxnSpPr>
            <a:cxnSpLocks/>
          </p:cNvCxnSpPr>
          <p:nvPr/>
        </p:nvCxnSpPr>
        <p:spPr>
          <a:xfrm>
            <a:off x="2471470" y="2552598"/>
            <a:ext cx="34546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AutoShape 4" descr="Image result for people"/>
          <p:cNvSpPr>
            <a:spLocks noChangeAspect="1" noChangeArrowheads="1"/>
          </p:cNvSpPr>
          <p:nvPr/>
        </p:nvSpPr>
        <p:spPr bwMode="auto">
          <a:xfrm>
            <a:off x="1679575" y="-195648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6" descr="Image result for people"/>
          <p:cNvSpPr>
            <a:spLocks noChangeAspect="1" noChangeArrowheads="1"/>
          </p:cNvSpPr>
          <p:nvPr/>
        </p:nvSpPr>
        <p:spPr bwMode="auto">
          <a:xfrm>
            <a:off x="1831975" y="-180408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31"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90617" y="2283679"/>
            <a:ext cx="1164193" cy="65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922000" y="2059814"/>
            <a:ext cx="2360011" cy="1200329"/>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339,677 people attended A&amp;E in 2021/22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Children = 93,099 (27.4%)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Adults = 178,337 (52.5%)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Older People = 68,882 (20.3%)</a:t>
            </a:r>
          </a:p>
        </p:txBody>
      </p:sp>
      <p:sp>
        <p:nvSpPr>
          <p:cNvPr id="15" name="TextBox 14"/>
          <p:cNvSpPr txBox="1"/>
          <p:nvPr/>
        </p:nvSpPr>
        <p:spPr>
          <a:xfrm>
            <a:off x="135374" y="3565179"/>
            <a:ext cx="2324047" cy="1563869"/>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black"/>
                </a:solidFill>
                <a:effectLst/>
                <a:uLnTx/>
                <a:uFillTx/>
                <a:latin typeface="Calibri"/>
                <a:ea typeface="+mn-ea"/>
                <a:cs typeface="+mn-cs"/>
              </a:rPr>
              <a:t>171,929 (31%) of attendances resulted in no investigation and no treatment</a:t>
            </a:r>
          </a:p>
          <a:p>
            <a:pPr algn="ctr">
              <a:defRPr/>
            </a:pPr>
            <a:r>
              <a:rPr lang="en-GB" sz="1200">
                <a:solidFill>
                  <a:prstClr val="black"/>
                </a:solidFill>
                <a:latin typeface="Calibri"/>
              </a:rPr>
              <a:t>(includes Uncoded Activity)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black"/>
                </a:solidFill>
                <a:effectLst/>
                <a:uLnTx/>
                <a:uFillTx/>
                <a:latin typeface="Calibri"/>
                <a:ea typeface="+mn-ea"/>
                <a:cs typeface="+mn-cs"/>
              </a:rPr>
              <a:t>Children = 60,365 (40.5%)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black"/>
                </a:solidFill>
                <a:effectLst/>
                <a:uLnTx/>
                <a:uFillTx/>
                <a:latin typeface="Calibri"/>
                <a:ea typeface="+mn-ea"/>
                <a:cs typeface="+mn-cs"/>
              </a:rPr>
              <a:t>Adults = 89,519 (31.7%)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black"/>
                </a:solidFill>
                <a:effectLst/>
                <a:uLnTx/>
                <a:uFillTx/>
                <a:latin typeface="Calibri"/>
                <a:ea typeface="+mn-ea"/>
                <a:cs typeface="+mn-cs"/>
              </a:rPr>
              <a:t>Older People = 22,045 (18%)</a:t>
            </a:r>
          </a:p>
        </p:txBody>
      </p:sp>
      <p:cxnSp>
        <p:nvCxnSpPr>
          <p:cNvPr id="14" name="Straight Arrow Connector 13"/>
          <p:cNvCxnSpPr>
            <a:cxnSpLocks/>
            <a:stCxn id="13" idx="2"/>
            <a:endCxn id="20" idx="0"/>
          </p:cNvCxnSpPr>
          <p:nvPr/>
        </p:nvCxnSpPr>
        <p:spPr>
          <a:xfrm>
            <a:off x="7102006" y="3260143"/>
            <a:ext cx="1" cy="393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22002" y="3653289"/>
            <a:ext cx="2360009" cy="1200329"/>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This translates to 1 in 5 people registered with ICB attending A&amp;E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Children = 1 in 4 children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Adults = 1 in 5 adults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Older People = 1 in 4 older people</a:t>
            </a:r>
          </a:p>
        </p:txBody>
      </p:sp>
      <p:sp>
        <p:nvSpPr>
          <p:cNvPr id="21" name="TextBox 20"/>
          <p:cNvSpPr txBox="1"/>
          <p:nvPr/>
        </p:nvSpPr>
        <p:spPr>
          <a:xfrm>
            <a:off x="6368987" y="819581"/>
            <a:ext cx="1933904" cy="665347"/>
          </a:xfrm>
          <a:prstGeom prst="rect">
            <a:avLst/>
          </a:prstGeom>
          <a:noFill/>
          <a:ln>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Children 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Adults 19-64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black"/>
                </a:solidFill>
                <a:effectLst/>
                <a:uLnTx/>
                <a:uFillTx/>
                <a:latin typeface="Calibri"/>
                <a:ea typeface="+mn-ea"/>
                <a:cs typeface="+mn-cs"/>
              </a:rPr>
              <a:t>Older People 65+</a:t>
            </a:r>
          </a:p>
        </p:txBody>
      </p:sp>
      <p:graphicFrame>
        <p:nvGraphicFramePr>
          <p:cNvPr id="16" name="Chart 15">
            <a:extLst>
              <a:ext uri="{FF2B5EF4-FFF2-40B4-BE49-F238E27FC236}">
                <a16:creationId xmlns:a16="http://schemas.microsoft.com/office/drawing/2014/main" id="{003E93A1-7D08-4BD7-AD5E-7146F8A2BCCD}"/>
              </a:ext>
            </a:extLst>
          </p:cNvPr>
          <p:cNvGraphicFramePr>
            <a:graphicFrameLocks/>
          </p:cNvGraphicFramePr>
          <p:nvPr>
            <p:extLst>
              <p:ext uri="{D42A27DB-BD31-4B8C-83A1-F6EECF244321}">
                <p14:modId xmlns:p14="http://schemas.microsoft.com/office/powerpoint/2010/main" val="85791613"/>
              </p:ext>
            </p:extLst>
          </p:nvPr>
        </p:nvGraphicFramePr>
        <p:xfrm>
          <a:off x="2459421" y="3097232"/>
          <a:ext cx="3690541" cy="203181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6AD4BE74-85C2-427A-84F6-D34D4EBE8169}"/>
              </a:ext>
            </a:extLst>
          </p:cNvPr>
          <p:cNvSpPr txBox="1"/>
          <p:nvPr/>
        </p:nvSpPr>
        <p:spPr>
          <a:xfrm>
            <a:off x="7102007" y="5698396"/>
            <a:ext cx="2129062" cy="261610"/>
          </a:xfrm>
          <a:prstGeom prst="rect">
            <a:avLst/>
          </a:prstGeom>
          <a:noFill/>
        </p:spPr>
        <p:txBody>
          <a:bodyPr wrap="square" rtlCol="0">
            <a:spAutoFit/>
          </a:bodyPr>
          <a:lstStyle/>
          <a:p>
            <a:r>
              <a:rPr lang="en-GB" sz="1050" dirty="0"/>
              <a:t>Source: SUS</a:t>
            </a:r>
          </a:p>
        </p:txBody>
      </p:sp>
      <p:sp>
        <p:nvSpPr>
          <p:cNvPr id="18" name="Title 1">
            <a:extLst>
              <a:ext uri="{FF2B5EF4-FFF2-40B4-BE49-F238E27FC236}">
                <a16:creationId xmlns:a16="http://schemas.microsoft.com/office/drawing/2014/main" id="{06F7A2F7-BEF6-46AC-B7BB-6CE8002A082C}"/>
              </a:ext>
            </a:extLst>
          </p:cNvPr>
          <p:cNvSpPr txBox="1">
            <a:spLocks/>
          </p:cNvSpPr>
          <p:nvPr/>
        </p:nvSpPr>
        <p:spPr>
          <a:xfrm>
            <a:off x="465911" y="446808"/>
            <a:ext cx="11368102" cy="1325563"/>
          </a:xfrm>
          <a:prstGeom prst="rect">
            <a:avLst/>
          </a:prstGeom>
        </p:spPr>
        <p:txBody>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r>
              <a:rPr lang="en-GB" dirty="0">
                <a:latin typeface="Arial"/>
                <a:cs typeface="Arial"/>
              </a:rPr>
              <a:t>UEC activity in HWE: Demographics</a:t>
            </a:r>
          </a:p>
          <a:p>
            <a:r>
              <a:rPr lang="en-US" sz="1600" dirty="0">
                <a:latin typeface="Arial"/>
                <a:cs typeface="Arial"/>
              </a:rPr>
              <a:t>A&amp;E attendances in 2021/22 in HWE</a:t>
            </a:r>
            <a:endParaRPr lang="en-US" sz="1600" dirty="0"/>
          </a:p>
        </p:txBody>
      </p:sp>
      <p:sp>
        <p:nvSpPr>
          <p:cNvPr id="19" name="TextBox 18">
            <a:extLst>
              <a:ext uri="{FF2B5EF4-FFF2-40B4-BE49-F238E27FC236}">
                <a16:creationId xmlns:a16="http://schemas.microsoft.com/office/drawing/2014/main" id="{75CB95F8-E470-4369-AB3D-05519D540028}"/>
              </a:ext>
            </a:extLst>
          </p:cNvPr>
          <p:cNvSpPr txBox="1"/>
          <p:nvPr/>
        </p:nvSpPr>
        <p:spPr>
          <a:xfrm>
            <a:off x="1065600" y="1545401"/>
            <a:ext cx="6811109" cy="338554"/>
          </a:xfrm>
          <a:prstGeom prst="rect">
            <a:avLst/>
          </a:prstGeom>
          <a:solidFill>
            <a:schemeClr val="tx2">
              <a:lumMod val="20000"/>
              <a:lumOff val="80000"/>
            </a:schemeClr>
          </a:solidFill>
          <a:ln>
            <a:solidFill>
              <a:schemeClr val="tx2"/>
            </a:solidFill>
            <a:prstDash val="solid"/>
          </a:ln>
        </p:spPr>
        <p:txBody>
          <a:bodyPr wrap="square" rtlCol="0">
            <a:spAutoFit/>
          </a:bodyPr>
          <a:lstStyle/>
          <a:p>
            <a:pPr algn="ctr"/>
            <a:r>
              <a:rPr lang="en-GB" sz="1600" b="1" dirty="0"/>
              <a:t>25% of our unplanned activity takes place outside the ICS footprint</a:t>
            </a:r>
          </a:p>
        </p:txBody>
      </p:sp>
      <p:sp>
        <p:nvSpPr>
          <p:cNvPr id="22" name="TextBox 21">
            <a:extLst>
              <a:ext uri="{FF2B5EF4-FFF2-40B4-BE49-F238E27FC236}">
                <a16:creationId xmlns:a16="http://schemas.microsoft.com/office/drawing/2014/main" id="{3F996AEF-5264-F6BF-D314-4E4A78F1D2EA}"/>
              </a:ext>
            </a:extLst>
          </p:cNvPr>
          <p:cNvSpPr txBox="1"/>
          <p:nvPr/>
        </p:nvSpPr>
        <p:spPr>
          <a:xfrm>
            <a:off x="8408276" y="819581"/>
            <a:ext cx="3425737" cy="4801314"/>
          </a:xfrm>
          <a:prstGeom prst="rect">
            <a:avLst/>
          </a:prstGeom>
          <a:noFill/>
        </p:spPr>
        <p:txBody>
          <a:bodyPr wrap="square" rtlCol="0">
            <a:spAutoFit/>
          </a:bodyPr>
          <a:lstStyle/>
          <a:p>
            <a:pPr marL="285750" indent="-285750">
              <a:buFont typeface="Arial" panose="020B0604020202020204" pitchFamily="34" charset="0"/>
              <a:buChar char="•"/>
            </a:pPr>
            <a:r>
              <a:rPr lang="en-GB" dirty="0"/>
              <a:t>In 2021/22 there were over half a million A&amp;E attendances amongst HWE population.</a:t>
            </a:r>
          </a:p>
          <a:p>
            <a:pPr marL="285750" indent="-285750">
              <a:buFont typeface="Arial" panose="020B0604020202020204" pitchFamily="34" charset="0"/>
              <a:buChar char="•"/>
            </a:pPr>
            <a:r>
              <a:rPr lang="en-GB" dirty="0"/>
              <a:t>Patients aged under 35 years accounted for 47.7% of all attendances (similar to proportion nationally, 47.1%)</a:t>
            </a:r>
          </a:p>
          <a:p>
            <a:pPr marL="285750" indent="-285750">
              <a:buFont typeface="Arial" panose="020B0604020202020204" pitchFamily="34" charset="0"/>
              <a:buChar char="•"/>
            </a:pPr>
            <a:r>
              <a:rPr lang="en-GB" dirty="0"/>
              <a:t>1 in 5 people in HWE attend A&amp;E every year, this is broadly similar across all three places, but slightly higher (1 in 4) in West Essex.</a:t>
            </a:r>
          </a:p>
          <a:p>
            <a:pPr marL="285750" indent="-285750">
              <a:buFont typeface="Arial" panose="020B0604020202020204" pitchFamily="34" charset="0"/>
              <a:buChar char="•"/>
            </a:pPr>
            <a:r>
              <a:rPr lang="en-GB" dirty="0"/>
              <a:t>Approximately a third of attendances are low acuity and resulted in no investigation or treatment, and are potentially avoidable. </a:t>
            </a:r>
          </a:p>
        </p:txBody>
      </p:sp>
    </p:spTree>
    <p:extLst>
      <p:ext uri="{BB962C8B-B14F-4D97-AF65-F5344CB8AC3E}">
        <p14:creationId xmlns:p14="http://schemas.microsoft.com/office/powerpoint/2010/main" val="4028509002"/>
      </p:ext>
    </p:extLst>
  </p:cSld>
  <p:clrMapOvr>
    <a:masterClrMapping/>
  </p:clrMapOvr>
</p:sld>
</file>

<file path=ppt/theme/theme1.xml><?xml version="1.0" encoding="utf-8"?>
<a:theme xmlns:a="http://schemas.openxmlformats.org/drawingml/2006/main" name="Office Theme">
  <a:themeElements>
    <a:clrScheme name="HWEICS">
      <a:dk1>
        <a:srgbClr val="000000"/>
      </a:dk1>
      <a:lt1>
        <a:srgbClr val="FFFFFF"/>
      </a:lt1>
      <a:dk2>
        <a:srgbClr val="007265"/>
      </a:dk2>
      <a:lt2>
        <a:srgbClr val="E7E6E6"/>
      </a:lt2>
      <a:accent1>
        <a:srgbClr val="FF504E"/>
      </a:accent1>
      <a:accent2>
        <a:srgbClr val="009CD8"/>
      </a:accent2>
      <a:accent3>
        <a:srgbClr val="70309F"/>
      </a:accent3>
      <a:accent4>
        <a:srgbClr val="F46403"/>
      </a:accent4>
      <a:accent5>
        <a:srgbClr val="AE2572"/>
      </a:accent5>
      <a:accent6>
        <a:srgbClr val="FEC000"/>
      </a:accent6>
      <a:hlink>
        <a:srgbClr val="00B2F6"/>
      </a:hlink>
      <a:folHlink>
        <a:srgbClr val="E330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 powerpoint template.pptx" id="{71F6E30A-6802-4A81-B5DE-8C19CF3F3814}" vid="{9F3779AB-1ABA-48D6-BB30-5ABA3FF892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E2A8CA0C064046A9F7D5A252ECA96A" ma:contentTypeVersion="8" ma:contentTypeDescription="Create a new document." ma:contentTypeScope="" ma:versionID="541f16e4e93608f87c147f33c3e19c98">
  <xsd:schema xmlns:xsd="http://www.w3.org/2001/XMLSchema" xmlns:xs="http://www.w3.org/2001/XMLSchema" xmlns:p="http://schemas.microsoft.com/office/2006/metadata/properties" xmlns:ns1="http://schemas.microsoft.com/sharepoint/v3" xmlns:ns2="f847bd84-b5a4-4d67-8b73-f41b5d41233a" xmlns:ns3="1a7401be-bd63-4339-a86f-62c8d1155866" targetNamespace="http://schemas.microsoft.com/office/2006/metadata/properties" ma:root="true" ma:fieldsID="73fcf512bbdd02da790bdf2d5125815a" ns1:_="" ns2:_="" ns3:_="">
    <xsd:import namespace="http://schemas.microsoft.com/sharepoint/v3"/>
    <xsd:import namespace="f847bd84-b5a4-4d67-8b73-f41b5d41233a"/>
    <xsd:import namespace="1a7401be-bd63-4339-a86f-62c8d115586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1:_ip_UnifiedCompliancePolicyProperties" minOccurs="0"/>
                <xsd:element ref="ns1:_ip_UnifiedCompliancePolicyUIAc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47bd84-b5a4-4d67-8b73-f41b5d4123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7401be-bd63-4339-a86f-62c8d115586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76F00D1-D903-43B2-8BAF-872BF37D0E71}">
  <ds:schemaRefs>
    <ds:schemaRef ds:uri="http://schemas.microsoft.com/sharepoint/v3/contenttype/forms"/>
  </ds:schemaRefs>
</ds:datastoreItem>
</file>

<file path=customXml/itemProps2.xml><?xml version="1.0" encoding="utf-8"?>
<ds:datastoreItem xmlns:ds="http://schemas.openxmlformats.org/officeDocument/2006/customXml" ds:itemID="{852275E7-1217-4A6F-B6BD-7705FFE9E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47bd84-b5a4-4d67-8b73-f41b5d41233a"/>
    <ds:schemaRef ds:uri="1a7401be-bd63-4339-a86f-62c8d11558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0BB049-F48C-4404-8C01-8A506F690A63}">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ICB powerpoint template</Template>
  <TotalTime>18052</TotalTime>
  <Words>8183</Words>
  <Application>Microsoft Macintosh PowerPoint</Application>
  <PresentationFormat>Widescreen</PresentationFormat>
  <Paragraphs>712</Paragraphs>
  <Slides>43</Slides>
  <Notes>30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Helvetica Neue</vt:lpstr>
      <vt:lpstr>Segoe UI</vt:lpstr>
      <vt:lpstr>Symbol</vt:lpstr>
      <vt:lpstr>Wingdings</vt:lpstr>
      <vt:lpstr>Office Theme</vt:lpstr>
      <vt:lpstr>Urgent and emergency care  HWE needs analysis</vt:lpstr>
      <vt:lpstr>Acknowledgements</vt:lpstr>
      <vt:lpstr>Contents</vt:lpstr>
      <vt:lpstr>PowerPoint Presentation</vt:lpstr>
      <vt:lpstr>Aims and purpose</vt:lpstr>
      <vt:lpstr>Key demographics for Hertfordshire and West Essex ICS</vt:lpstr>
      <vt:lpstr>UEC activity in HWE: A&amp;E attendances </vt:lpstr>
      <vt:lpstr>UEC activity in HWE: A&amp;E attendance rates per 1,000 population over time</vt:lpstr>
      <vt:lpstr>PowerPoint Presentation</vt:lpstr>
      <vt:lpstr>PowerPoint Presentation</vt:lpstr>
      <vt:lpstr>PowerPoint Presentation</vt:lpstr>
      <vt:lpstr>Patient satisfaction and A&amp;E attendances</vt:lpstr>
      <vt:lpstr>Assessing urgent and emergency care needs across different segments</vt:lpstr>
      <vt:lpstr>PowerPoint Presentation</vt:lpstr>
      <vt:lpstr>PowerPoint Presentation</vt:lpstr>
      <vt:lpstr>A&amp;E attendances – most frequent presentations </vt:lpstr>
      <vt:lpstr>Who is at risk of attending A&amp;E</vt:lpstr>
      <vt:lpstr>PowerPoint Presentation</vt:lpstr>
      <vt:lpstr>UEC activity in HWE: Emergency admissions per 100,000</vt:lpstr>
      <vt:lpstr>PowerPoint Presentation</vt:lpstr>
      <vt:lpstr>PowerPoint Presentation</vt:lpstr>
      <vt:lpstr>High intensity users (HIUs)</vt:lpstr>
      <vt:lpstr>Emergency admissions - Ambulatory Care Sensitive Conditions (ACSCs)</vt:lpstr>
      <vt:lpstr>Emergency admissions ACSCs by segment and age</vt:lpstr>
      <vt:lpstr>Emergency admissions ACSCs - length of stay (LOS) </vt:lpstr>
      <vt:lpstr>Summary of UEC need across the life course   Children &amp; young people  Adults  Older people  </vt:lpstr>
      <vt:lpstr>Children and Young People</vt:lpstr>
      <vt:lpstr>Adults</vt:lpstr>
      <vt:lpstr>Older people </vt:lpstr>
      <vt:lpstr>PowerPoint Presentation</vt:lpstr>
      <vt:lpstr>Mental health clinical deep dive</vt:lpstr>
      <vt:lpstr>Missed opportunities audits</vt:lpstr>
      <vt:lpstr>Overview of current service provision</vt:lpstr>
      <vt:lpstr>Overview of current service provision</vt:lpstr>
      <vt:lpstr>Service user perspectives</vt:lpstr>
      <vt:lpstr>Evidence review</vt:lpstr>
      <vt:lpstr>Evidence review</vt:lpstr>
      <vt:lpstr>Evidence review</vt:lpstr>
      <vt:lpstr>Evidence review</vt:lpstr>
      <vt:lpstr>Evidence review</vt:lpstr>
      <vt:lpstr>Summary and recommendations</vt:lpstr>
      <vt:lpstr>Summary and recommendations continued</vt:lpstr>
      <vt:lpstr>PowerPoint Presentation</vt:lpstr>
    </vt:vector>
  </TitlesOfParts>
  <Company>NHS HBL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Urgent and Emergency Care Development Day: Urgent and Emergency Care Needs Analysis</dc:title>
  <dc:creator>JENKINS, Holly (NHS HERTFORDSHIRE AND WEST ESSEX ICB - 07H)</dc:creator>
  <cp:lastModifiedBy>SCOTT, Toby (NHS HERTFORDSHIRE AND WEST ESSEX ICB - 06N)</cp:lastModifiedBy>
  <cp:revision>27</cp:revision>
  <dcterms:created xsi:type="dcterms:W3CDTF">2023-06-06T09:20:12Z</dcterms:created>
  <dcterms:modified xsi:type="dcterms:W3CDTF">2024-04-03T08:56:19Z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0x01010007E2A8CA0C064046A9F7D5A252ECA96A</vt:lpwstr>
  </property>
</Properties>
</file>